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5"/>
  </p:sldMasterIdLst>
  <p:notesMasterIdLst>
    <p:notesMasterId r:id="rId45"/>
  </p:notesMasterIdLst>
  <p:handoutMasterIdLst>
    <p:handoutMasterId r:id="rId46"/>
  </p:handoutMasterIdLst>
  <p:sldIdLst>
    <p:sldId id="380" r:id="rId6"/>
    <p:sldId id="353" r:id="rId7"/>
    <p:sldId id="264" r:id="rId8"/>
    <p:sldId id="282" r:id="rId9"/>
    <p:sldId id="260" r:id="rId10"/>
    <p:sldId id="346" r:id="rId11"/>
    <p:sldId id="258" r:id="rId12"/>
    <p:sldId id="373" r:id="rId13"/>
    <p:sldId id="291" r:id="rId14"/>
    <p:sldId id="372" r:id="rId15"/>
    <p:sldId id="347" r:id="rId16"/>
    <p:sldId id="349" r:id="rId17"/>
    <p:sldId id="351" r:id="rId18"/>
    <p:sldId id="350" r:id="rId19"/>
    <p:sldId id="261" r:id="rId20"/>
    <p:sldId id="355" r:id="rId21"/>
    <p:sldId id="263" r:id="rId22"/>
    <p:sldId id="356" r:id="rId23"/>
    <p:sldId id="348" r:id="rId24"/>
    <p:sldId id="262" r:id="rId25"/>
    <p:sldId id="377" r:id="rId26"/>
    <p:sldId id="357" r:id="rId27"/>
    <p:sldId id="369" r:id="rId28"/>
    <p:sldId id="278" r:id="rId29"/>
    <p:sldId id="270" r:id="rId30"/>
    <p:sldId id="271" r:id="rId31"/>
    <p:sldId id="272" r:id="rId32"/>
    <p:sldId id="273" r:id="rId33"/>
    <p:sldId id="274" r:id="rId34"/>
    <p:sldId id="275" r:id="rId35"/>
    <p:sldId id="279" r:id="rId36"/>
    <p:sldId id="281" r:id="rId37"/>
    <p:sldId id="280" r:id="rId38"/>
    <p:sldId id="379" r:id="rId39"/>
    <p:sldId id="268" r:id="rId40"/>
    <p:sldId id="352" r:id="rId41"/>
    <p:sldId id="374" r:id="rId42"/>
    <p:sldId id="375" r:id="rId43"/>
    <p:sldId id="376" r:id="rId44"/>
  </p:sldIdLst>
  <p:sldSz cx="12192000" cy="6858000"/>
  <p:notesSz cx="7010400" cy="9296400"/>
  <p:custDataLst>
    <p:tags r:id="rId47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 userDrawn="1">
          <p15:clr>
            <a:srgbClr val="A4A3A4"/>
          </p15:clr>
        </p15:guide>
        <p15:guide id="2" pos="2208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942092"/>
    <a:srgbClr val="FFFFFF"/>
    <a:srgbClr val="B3ADA3"/>
    <a:srgbClr val="63656A"/>
    <a:srgbClr val="162A46"/>
    <a:srgbClr val="0169A0"/>
    <a:srgbClr val="EF8F00"/>
    <a:srgbClr val="23B7D2"/>
    <a:srgbClr val="73963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834"/>
    <p:restoredTop sz="87621"/>
  </p:normalViewPr>
  <p:slideViewPr>
    <p:cSldViewPr snapToGrid="0" snapToObjects="1">
      <p:cViewPr varScale="1">
        <p:scale>
          <a:sx n="99" d="100"/>
          <a:sy n="99" d="100"/>
        </p:scale>
        <p:origin x="184" y="66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notesViewPr>
    <p:cSldViewPr snapToGrid="0" snapToObjects="1">
      <p:cViewPr varScale="1">
        <p:scale>
          <a:sx n="91" d="100"/>
          <a:sy n="91" d="100"/>
        </p:scale>
        <p:origin x="3160" y="200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tags" Target="tags/tag1.xml"/><Relationship Id="rId50" Type="http://schemas.openxmlformats.org/officeDocument/2006/relationships/theme" Target="theme/theme1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notesMaster" Target="notesMasters/notesMaster1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presProps" Target="presProps.xml"/><Relationship Id="rId8" Type="http://schemas.openxmlformats.org/officeDocument/2006/relationships/slide" Target="slides/slide3.xml"/><Relationship Id="rId51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C67A72C1-0D2A-41F5-8ED0-3D3DC9E977B9}" type="datetimeFigureOut">
              <a:rPr lang="en-US" smtClean="0"/>
              <a:t>1/3/22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4D1883E6-6D95-453C-9681-87383D5260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0643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2DE8C108-AB7E-41F9-BE29-EE918610279B}" type="datetimeFigureOut">
              <a:rPr lang="en-US" smtClean="0"/>
              <a:pPr/>
              <a:t>1/3/22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6455AFA1-5136-4BEA-AE07-EA9BE39431F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1176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C5CBC-2A66-D74B-83F6-5E819F1E841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2690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304800"/>
            <a:ext cx="10668000" cy="1981200"/>
          </a:xfrm>
        </p:spPr>
        <p:txBody>
          <a:bodyPr anchor="ctr">
            <a:normAutofit/>
          </a:bodyPr>
          <a:lstStyle>
            <a:lvl1pPr algn="ctr">
              <a:defRPr sz="5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048000"/>
            <a:ext cx="8534400" cy="2006781"/>
          </a:xfrm>
        </p:spPr>
        <p:txBody>
          <a:bodyPr>
            <a:normAutofit/>
          </a:bodyPr>
          <a:lstStyle>
            <a:lvl1pPr marL="0" indent="0" algn="ctr">
              <a:buNone/>
              <a:defRPr sz="3000">
                <a:solidFill>
                  <a:srgbClr val="63656A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10744200" y="6096000"/>
            <a:ext cx="1447800" cy="762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</a:endParaRP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0"/>
          </p:nvPr>
        </p:nvSpPr>
        <p:spPr>
          <a:xfrm>
            <a:off x="3086100" y="5257800"/>
            <a:ext cx="6019800" cy="1295400"/>
          </a:xfrm>
        </p:spPr>
        <p:txBody>
          <a:bodyPr/>
          <a:lstStyle>
            <a:lvl1pPr marL="0" indent="0" algn="ctr">
              <a:buFontTx/>
              <a:buNone/>
              <a:defRPr kumimoji="0" lang="en-US" sz="2000" b="0" i="1" u="none" strike="noStrike" kern="1200" cap="none" spc="0" normalizeH="0" baseline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+mn-lt"/>
                <a:ea typeface="Myriad Pro" charset="0"/>
                <a:cs typeface="Myriad Pro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Graph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Myriad Pro Semibold" charset="0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0"/>
          </p:nvPr>
        </p:nvSpPr>
        <p:spPr>
          <a:xfrm>
            <a:off x="76200" y="1600200"/>
            <a:ext cx="12039600" cy="518160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+Foot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+mj-lt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Myriad Pro Semibold" charset="0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600" err="1">
              <a:solidFill>
                <a:schemeClr val="tx1"/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ot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E7725-C29D-0D44-AC60-577BFBEF17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1AED7D-2334-224F-B23C-0AC9FDAF67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2B38FD-29C3-F74E-806D-83A1B5B6CE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A92E3-E288-584E-8620-7905835C6792}" type="datetimeFigureOut">
              <a:rPr lang="en-US" smtClean="0"/>
              <a:t>1/3/22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7F089F-BC9D-384D-916C-9C2F785AF7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313674-B4D8-0E40-90FD-A0CAA76E0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A4374-0DC5-3142-B4C4-D844E453B7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0062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575FF-5F1F-E44E-9FB7-64DD670E3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0E8087-53A4-224F-995D-E80C4BF383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0DF924-CB56-244B-A64C-B5D8047E61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5DE776-8F44-8841-8B42-AA7E187B50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A92E3-E288-584E-8620-7905835C6792}" type="datetimeFigureOut">
              <a:rPr lang="en-US" smtClean="0"/>
              <a:t>1/3/22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2B87C6-A9E0-F84E-87C5-20628583EE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99B105-8B53-CC48-9F56-2C748E68F5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A4374-0DC5-3142-B4C4-D844E453B7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1303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304800"/>
            <a:ext cx="10668000" cy="1981200"/>
          </a:xfrm>
        </p:spPr>
        <p:txBody>
          <a:bodyPr anchor="ctr">
            <a:normAutofit/>
          </a:bodyPr>
          <a:lstStyle>
            <a:lvl1pPr algn="l">
              <a:defRPr lang="en-US" sz="5400" b="1" i="0" kern="1200" dirty="0" smtClean="0">
                <a:solidFill>
                  <a:schemeClr val="tx2"/>
                </a:solidFill>
                <a:latin typeface="+mn-lt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048000"/>
            <a:ext cx="8534400" cy="2006781"/>
          </a:xfrm>
        </p:spPr>
        <p:txBody>
          <a:bodyPr>
            <a:normAutofit/>
          </a:bodyPr>
          <a:lstStyle>
            <a:lvl1pPr marL="0" indent="0" algn="ctr">
              <a:buNone/>
              <a:defRPr sz="3000">
                <a:solidFill>
                  <a:srgbClr val="63656A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10744200" y="6096000"/>
            <a:ext cx="1447800" cy="762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ullet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+mn-lt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10972800" cy="4602164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Myriad Pro" charset="0"/>
                <a:ea typeface="Myriad Pro" charset="0"/>
                <a:cs typeface="Myriad Pro" charset="0"/>
              </a:defRPr>
            </a:lvl1pPr>
            <a:lvl2pPr>
              <a:defRPr>
                <a:solidFill>
                  <a:schemeClr val="tx2"/>
                </a:solidFill>
                <a:latin typeface="Myriad Pro" charset="0"/>
                <a:ea typeface="Myriad Pro" charset="0"/>
                <a:cs typeface="Myriad Pro" charset="0"/>
              </a:defRPr>
            </a:lvl2pPr>
            <a:lvl3pPr>
              <a:defRPr>
                <a:latin typeface="Myriad Pro" charset="0"/>
                <a:ea typeface="Myriad Pro" charset="0"/>
                <a:cs typeface="Myriad Pro" charset="0"/>
              </a:defRPr>
            </a:lvl3pPr>
            <a:lvl4pPr>
              <a:defRPr>
                <a:latin typeface="Myriad Pro" charset="0"/>
                <a:ea typeface="Myriad Pro" charset="0"/>
                <a:cs typeface="Myriad Pro" charset="0"/>
              </a:defRPr>
            </a:lvl4pPr>
            <a:lvl5pPr>
              <a:defRPr>
                <a:latin typeface="Myriad Pro" charset="0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3332285" y="746466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ig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+mj-lt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10972800" cy="525780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Double Troub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Myriad Pro Semibold" charset="0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5334000" cy="4602164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0"/>
          </p:nvPr>
        </p:nvSpPr>
        <p:spPr>
          <a:xfrm>
            <a:off x="6248400" y="1524000"/>
            <a:ext cx="5334000" cy="4602164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cribed Figur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+mn-lt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0"/>
          </p:nvPr>
        </p:nvSpPr>
        <p:spPr>
          <a:xfrm>
            <a:off x="609600" y="1447799"/>
            <a:ext cx="5334000" cy="4678365"/>
          </a:xfrm>
        </p:spPr>
        <p:txBody>
          <a:bodyPr anchor="ctr">
            <a:normAutofit/>
          </a:bodyPr>
          <a:lstStyle>
            <a:lvl1pPr>
              <a:defRPr sz="2800"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 sz="2400"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 sz="2000">
                <a:latin typeface="+mn-lt"/>
                <a:ea typeface="Myriad Pro" charset="0"/>
                <a:cs typeface="Myriad Pro" charset="0"/>
              </a:defRPr>
            </a:lvl3pPr>
            <a:lvl4pPr>
              <a:defRPr sz="1800">
                <a:latin typeface="+mn-lt"/>
                <a:ea typeface="Myriad Pro" charset="0"/>
                <a:cs typeface="Myriad Pro" charset="0"/>
              </a:defRPr>
            </a:lvl4pPr>
            <a:lvl5pPr>
              <a:defRPr sz="1800"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Double Trouble Larg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Myriad Pro Semibold" charset="0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5257800" cy="5257800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0"/>
          </p:nvPr>
        </p:nvSpPr>
        <p:spPr>
          <a:xfrm>
            <a:off x="6248400" y="1524000"/>
            <a:ext cx="5334000" cy="5257800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Double Trouble Larg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Myriad Pro Semibold" charset="0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10972800" cy="3733800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0"/>
          </p:nvPr>
        </p:nvSpPr>
        <p:spPr>
          <a:xfrm>
            <a:off x="609600" y="5334000"/>
            <a:ext cx="10972800" cy="1447800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169945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ouble Trouble Larg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76200"/>
            <a:ext cx="10972800" cy="5181600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0"/>
          </p:nvPr>
        </p:nvSpPr>
        <p:spPr>
          <a:xfrm>
            <a:off x="609600" y="5334000"/>
            <a:ext cx="10972800" cy="1447800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275411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11582424" y="6400800"/>
            <a:ext cx="457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2F923FAA-E6BC-4A3B-B771-C476DAE0801B}" type="slidenum">
              <a:rPr lang="en-US" sz="1800" b="0" i="0" smtClean="0">
                <a:solidFill>
                  <a:schemeClr val="tx1"/>
                </a:solidFill>
                <a:latin typeface="Myriad Pro" charset="0"/>
                <a:ea typeface="Myriad Pro" charset="0"/>
                <a:cs typeface="Myriad Pro" charset="0"/>
              </a:rPr>
              <a:pPr/>
              <a:t>‹#›</a:t>
            </a:fld>
            <a:endParaRPr lang="en-US" sz="1800" b="0" i="0">
              <a:solidFill>
                <a:schemeClr val="tx1"/>
              </a:solidFill>
              <a:latin typeface="Myriad Pro" charset="0"/>
              <a:ea typeface="Myriad Pro" charset="0"/>
              <a:cs typeface="Myriad Pro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47602F0-DFB7-4D40-A260-2EF23F639384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47" y="6400800"/>
            <a:ext cx="1815353" cy="39431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0" r:id="rId3"/>
    <p:sldLayoutId id="2147483666" r:id="rId4"/>
    <p:sldLayoutId id="2147483663" r:id="rId5"/>
    <p:sldLayoutId id="2147483667" r:id="rId6"/>
    <p:sldLayoutId id="2147483664" r:id="rId7"/>
    <p:sldLayoutId id="2147483668" r:id="rId8"/>
    <p:sldLayoutId id="2147483669" r:id="rId9"/>
    <p:sldLayoutId id="2147483661" r:id="rId10"/>
    <p:sldLayoutId id="2147483658" r:id="rId11"/>
    <p:sldLayoutId id="2147483662" r:id="rId12"/>
    <p:sldLayoutId id="2147483659" r:id="rId13"/>
    <p:sldLayoutId id="2147483660" r:id="rId14"/>
    <p:sldLayoutId id="2147483670" r:id="rId15"/>
    <p:sldLayoutId id="2147483672" r:id="rId16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b="1" i="0" kern="1200">
          <a:solidFill>
            <a:schemeClr val="tx2"/>
          </a:solidFill>
          <a:latin typeface="+mj-lt"/>
          <a:ea typeface="Myriad Pro" charset="0"/>
          <a:cs typeface="Myriad Pro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b="0" i="0" kern="1200">
          <a:solidFill>
            <a:schemeClr val="tx1"/>
          </a:solidFill>
          <a:latin typeface="+mn-lt"/>
          <a:ea typeface="Myriad Pro" charset="0"/>
          <a:cs typeface="Myriad Pro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b="0" i="0" kern="1200">
          <a:solidFill>
            <a:schemeClr val="accent1"/>
          </a:solidFill>
          <a:latin typeface="+mn-lt"/>
          <a:ea typeface="Myriad Pro" charset="0"/>
          <a:cs typeface="Myriad Pro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b="0" i="0" kern="1200">
          <a:solidFill>
            <a:schemeClr val="accent2"/>
          </a:solidFill>
          <a:latin typeface="+mn-lt"/>
          <a:ea typeface="Myriad Pro" charset="0"/>
          <a:cs typeface="Myriad Pro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b="0" i="0" kern="1200">
          <a:solidFill>
            <a:schemeClr val="accent4"/>
          </a:solidFill>
          <a:latin typeface="+mn-lt"/>
          <a:ea typeface="Myriad Pro" charset="0"/>
          <a:cs typeface="Myriad Pro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b="0" i="0" kern="1200">
          <a:solidFill>
            <a:schemeClr val="accent3"/>
          </a:solidFill>
          <a:latin typeface="+mn-lt"/>
          <a:ea typeface="Myriad Pro" charset="0"/>
          <a:cs typeface="Myriad Pro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5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4.png"/><Relationship Id="rId5" Type="http://schemas.openxmlformats.org/officeDocument/2006/relationships/image" Target="../media/image23.jpg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E806D87-967B-B442-B0E3-0EFDED491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 For today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EE6B407-B8C8-CC45-A573-97A334638A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Questions from ”readings”</a:t>
            </a:r>
          </a:p>
          <a:p>
            <a:r>
              <a:rPr lang="en-US" dirty="0"/>
              <a:t>Project Overview</a:t>
            </a:r>
          </a:p>
          <a:p>
            <a:r>
              <a:rPr lang="en-US" dirty="0"/>
              <a:t>Lab Overview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274C9A-CBEB-C64F-B029-13760DF7D88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0"/>
            <a:ext cx="0" cy="0"/>
          </a:xfrm>
        </p:spPr>
        <p:txBody>
          <a:bodyPr/>
          <a:lstStyle/>
          <a:p>
            <a:fld id="{385A4374-0DC5-3142-B4C4-D844E453B78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2576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E894C9-C70C-0F44-BA3B-4A299AB28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with Units in Fusion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DBDE5F-BBEA-EA40-8452-5733829B1A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the “grid” tool (or command) to set grid Fusion will “snap” to.</a:t>
            </a:r>
          </a:p>
          <a:p>
            <a:r>
              <a:rPr lang="en-US" dirty="0"/>
              <a:t>‘grid mm’ -&gt; switch to mm</a:t>
            </a:r>
          </a:p>
          <a:p>
            <a:r>
              <a:rPr lang="en-US" dirty="0"/>
              <a:t>‘grid 1’ -&gt; make the grid 1 of the current unit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79780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 A Resistor Package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370768"/>
            <a:ext cx="5257800" cy="3510831"/>
          </a:xfrm>
        </p:spPr>
        <p:txBody>
          <a:bodyPr anchor="t">
            <a:normAutofit/>
          </a:bodyPr>
          <a:lstStyle/>
          <a:p>
            <a:r>
              <a:rPr lang="en-US" sz="2800" dirty="0" err="1"/>
              <a:t>Yageo</a:t>
            </a:r>
            <a:r>
              <a:rPr lang="en-US" sz="2800" dirty="0"/>
              <a:t> RC Series SMD resistor</a:t>
            </a:r>
          </a:p>
          <a:p>
            <a:r>
              <a:rPr lang="en-US" sz="2800" dirty="0"/>
              <a:t>Package: 0805 (8mm x 5mm)</a:t>
            </a:r>
          </a:p>
          <a:p>
            <a:r>
              <a:rPr lang="en-US" sz="2800" dirty="0"/>
              <a:t>Pads</a:t>
            </a:r>
          </a:p>
          <a:p>
            <a:pPr lvl="1"/>
            <a:r>
              <a:rPr lang="en-US" sz="2400" dirty="0"/>
              <a:t>Extend out 1mm or so for easy soldering.</a:t>
            </a:r>
          </a:p>
          <a:p>
            <a:r>
              <a:rPr lang="en-US" sz="2800" dirty="0"/>
              <a:t>Keep out area (courtyard)</a:t>
            </a:r>
          </a:p>
          <a:p>
            <a:pPr lvl="1"/>
            <a:r>
              <a:rPr lang="en-US" sz="2400" dirty="0"/>
              <a:t>Where other parts should not be</a:t>
            </a:r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E2B9CB-1F2B-C443-ABB4-A329131C97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752"/>
          <a:stretch/>
        </p:blipFill>
        <p:spPr>
          <a:xfrm>
            <a:off x="7628797" y="40379"/>
            <a:ext cx="5060273" cy="210680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1CC3AD0-347B-2948-9825-3FCCC38DC6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736" y="5111869"/>
            <a:ext cx="6312935" cy="174613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B9900D7-7522-3E48-9B9C-B31207428C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3488" y="2216196"/>
            <a:ext cx="2463179" cy="210680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B853955-558D-CA40-8637-5C88669D012C}"/>
              </a:ext>
            </a:extLst>
          </p:cNvPr>
          <p:cNvSpPr txBox="1"/>
          <p:nvPr/>
        </p:nvSpPr>
        <p:spPr>
          <a:xfrm>
            <a:off x="1051745" y="5180882"/>
            <a:ext cx="5461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Yageo makes these in many sizes 0075 (so tiny!) to 0805</a:t>
            </a:r>
          </a:p>
        </p:txBody>
      </p:sp>
    </p:spTree>
    <p:extLst>
      <p:ext uri="{BB962C8B-B14F-4D97-AF65-F5344CB8AC3E}">
        <p14:creationId xmlns:p14="http://schemas.microsoft.com/office/powerpoint/2010/main" val="39973980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0BB1AA-915F-3844-A32F-E74554192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Anatomy of a Package (Resistor)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E27F31-810F-1047-AB00-8F85DE3D74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2">
            <a:normAutofit fontScale="92500" lnSpcReduction="10000"/>
          </a:bodyPr>
          <a:lstStyle/>
          <a:p>
            <a:r>
              <a:rPr lang="en-US" sz="2400" dirty="0"/>
              <a:t>Pins</a:t>
            </a:r>
          </a:p>
          <a:p>
            <a:pPr lvl="1"/>
            <a:r>
              <a:rPr lang="en-US" sz="2000" dirty="0"/>
              <a:t>Ex. “1” and “2” </a:t>
            </a:r>
          </a:p>
          <a:p>
            <a:r>
              <a:rPr lang="en-US" sz="2400" dirty="0"/>
              <a:t>Outline</a:t>
            </a:r>
          </a:p>
          <a:p>
            <a:pPr lvl="1"/>
            <a:r>
              <a:rPr lang="en-US" sz="2000" dirty="0"/>
              <a:t>In </a:t>
            </a:r>
            <a:r>
              <a:rPr lang="en-US" sz="2000" dirty="0" err="1"/>
              <a:t>tDocu</a:t>
            </a:r>
            <a:r>
              <a:rPr lang="en-US" sz="2000" dirty="0"/>
              <a:t> (gold)</a:t>
            </a:r>
          </a:p>
          <a:p>
            <a:pPr lvl="1"/>
            <a:r>
              <a:rPr lang="en-US" sz="2000" dirty="0"/>
              <a:t>Matches part shape precisely</a:t>
            </a:r>
          </a:p>
          <a:p>
            <a:r>
              <a:rPr lang="en-US" sz="2400" dirty="0"/>
              <a:t>Orientation/placement guidance</a:t>
            </a:r>
          </a:p>
          <a:p>
            <a:pPr lvl="1"/>
            <a:r>
              <a:rPr lang="en-US" sz="2000" dirty="0"/>
              <a:t>in </a:t>
            </a:r>
            <a:r>
              <a:rPr lang="en-US" sz="2000" dirty="0" err="1"/>
              <a:t>tPlace</a:t>
            </a:r>
            <a:r>
              <a:rPr lang="en-US" sz="2000" dirty="0"/>
              <a:t> (orange)</a:t>
            </a:r>
          </a:p>
          <a:p>
            <a:pPr lvl="1"/>
            <a:r>
              <a:rPr lang="en-US" sz="2000" dirty="0"/>
              <a:t>Varies by part.  </a:t>
            </a:r>
          </a:p>
          <a:p>
            <a:r>
              <a:rPr lang="en-US" sz="2400" dirty="0"/>
              <a:t>Name</a:t>
            </a:r>
          </a:p>
          <a:p>
            <a:pPr lvl="1"/>
            <a:r>
              <a:rPr lang="en-US" sz="2000" dirty="0"/>
              <a:t>In </a:t>
            </a:r>
            <a:r>
              <a:rPr lang="en-US" sz="2000" dirty="0" err="1"/>
              <a:t>tNames</a:t>
            </a:r>
            <a:endParaRPr lang="en-US" sz="2000" dirty="0"/>
          </a:p>
          <a:p>
            <a:pPr lvl="1"/>
            <a:r>
              <a:rPr lang="en-US" sz="2000" dirty="0"/>
              <a:t>Magic value “&gt;NAME”</a:t>
            </a:r>
          </a:p>
          <a:p>
            <a:pPr lvl="1"/>
            <a:r>
              <a:rPr lang="en-US" sz="2000" dirty="0"/>
              <a:t>See lab for font size</a:t>
            </a:r>
          </a:p>
          <a:p>
            <a:r>
              <a:rPr lang="en-US" sz="2400" dirty="0"/>
              <a:t>Value</a:t>
            </a:r>
          </a:p>
          <a:p>
            <a:pPr lvl="1"/>
            <a:r>
              <a:rPr lang="en-US" sz="2000" dirty="0"/>
              <a:t>In </a:t>
            </a:r>
            <a:r>
              <a:rPr lang="en-US" sz="2000" dirty="0" err="1"/>
              <a:t>tValues</a:t>
            </a:r>
            <a:endParaRPr lang="en-US" sz="2000" dirty="0"/>
          </a:p>
          <a:p>
            <a:pPr lvl="1"/>
            <a:r>
              <a:rPr lang="en-US" sz="2000" dirty="0"/>
              <a:t>Magic value “&gt;VALUE”</a:t>
            </a:r>
          </a:p>
          <a:p>
            <a:pPr lvl="1"/>
            <a:r>
              <a:rPr lang="en-US" sz="2000" dirty="0"/>
              <a:t>See lab for font size</a:t>
            </a:r>
          </a:p>
          <a:p>
            <a:r>
              <a:rPr lang="en-US" sz="2400" dirty="0" err="1"/>
              <a:t>Keepouts</a:t>
            </a:r>
            <a:endParaRPr lang="en-US" sz="2400" dirty="0"/>
          </a:p>
          <a:p>
            <a:pPr lvl="1"/>
            <a:r>
              <a:rPr lang="en-US" sz="2000" dirty="0"/>
              <a:t>In </a:t>
            </a:r>
            <a:r>
              <a:rPr lang="en-US" sz="2000" dirty="0" err="1"/>
              <a:t>tKeepout</a:t>
            </a:r>
            <a:endParaRPr lang="en-US" sz="2000" dirty="0"/>
          </a:p>
          <a:p>
            <a:pPr lvl="1"/>
            <a:r>
              <a:rPr lang="en-US" sz="2000" dirty="0"/>
              <a:t>Red shaded</a:t>
            </a:r>
          </a:p>
          <a:p>
            <a:r>
              <a:rPr lang="en-US" sz="2400" dirty="0"/>
              <a:t>Documentation</a:t>
            </a:r>
          </a:p>
          <a:p>
            <a:pPr lvl="1"/>
            <a:r>
              <a:rPr lang="en-US" sz="2000" dirty="0"/>
              <a:t>In </a:t>
            </a:r>
            <a:r>
              <a:rPr lang="en-US" sz="2000" dirty="0" err="1"/>
              <a:t>tPlace</a:t>
            </a:r>
            <a:endParaRPr lang="en-US" sz="2000" dirty="0"/>
          </a:p>
          <a:p>
            <a:pPr lvl="1"/>
            <a:r>
              <a:rPr lang="en-US" sz="2000" dirty="0"/>
              <a:t>Other useful items</a:t>
            </a:r>
          </a:p>
          <a:p>
            <a:endParaRPr lang="en-US" sz="240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02C319E-440E-A94B-9EF8-BD4DDF94F79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37A588-A9B8-7647-B266-37BBA4CC21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6665" y="1245722"/>
            <a:ext cx="3498660" cy="2992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8014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0BB1AA-915F-3844-A32F-E74554192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Anatomy of a Package (LED)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E27F31-810F-1047-AB00-8F85DE3D74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1">
            <a:normAutofit/>
          </a:bodyPr>
          <a:lstStyle/>
          <a:p>
            <a:r>
              <a:rPr lang="en-US" sz="2400" dirty="0"/>
              <a:t>Same basic parts as a resistor.</a:t>
            </a:r>
          </a:p>
          <a:p>
            <a:r>
              <a:rPr lang="en-US" sz="2400" dirty="0"/>
              <a:t>But LEDs are not reversible.</a:t>
            </a:r>
          </a:p>
          <a:p>
            <a:r>
              <a:rPr lang="en-US" sz="2400" dirty="0"/>
              <a:t>Polarity marking</a:t>
            </a:r>
          </a:p>
          <a:p>
            <a:pPr lvl="1"/>
            <a:r>
              <a:rPr lang="en-US" sz="2000" dirty="0"/>
              <a:t>in </a:t>
            </a:r>
            <a:r>
              <a:rPr lang="en-US" sz="2000" dirty="0" err="1"/>
              <a:t>tPlace</a:t>
            </a:r>
            <a:r>
              <a:rPr lang="en-US" sz="2000" dirty="0"/>
              <a:t> (orange)</a:t>
            </a:r>
          </a:p>
          <a:p>
            <a:pPr lvl="1"/>
            <a:r>
              <a:rPr lang="en-US" sz="2000" dirty="0"/>
              <a:t>Mark pin 1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E5EC88-7B42-2749-A644-DB2CFD5DB09F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855B90A-866D-104A-B4EB-59A6E95F15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5463" y="1618688"/>
            <a:ext cx="3124855" cy="2611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2027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0BB1AA-915F-3844-A32F-E74554192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Anatomy of a Package (Microcontroller)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9F4DD7-9E89-194D-A6C4-8C3130F8E514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63B660-8E9C-1346-8F0A-6CD1E3FD52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631" y="2557897"/>
            <a:ext cx="3781828" cy="3019279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E27F31-810F-1047-AB00-8F85DE3D74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53274"/>
            <a:ext cx="5257800" cy="5428526"/>
          </a:xfrm>
        </p:spPr>
        <p:txBody>
          <a:bodyPr numCol="1" anchor="t">
            <a:normAutofit/>
          </a:bodyPr>
          <a:lstStyle/>
          <a:p>
            <a:r>
              <a:rPr lang="en-US" sz="2400" dirty="0"/>
              <a:t>Same components, just more pins</a:t>
            </a:r>
          </a:p>
        </p:txBody>
      </p:sp>
    </p:spTree>
    <p:extLst>
      <p:ext uri="{BB962C8B-B14F-4D97-AF65-F5344CB8AC3E}">
        <p14:creationId xmlns:p14="http://schemas.microsoft.com/office/powerpoint/2010/main" val="41859383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PCB Libraries: Devices and Variants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7936800" cy="4602164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There is one “device” in a library for each kind of electrical component</a:t>
            </a:r>
          </a:p>
          <a:p>
            <a:pPr lvl="1"/>
            <a:r>
              <a:rPr lang="en-US" dirty="0"/>
              <a:t>Resistor</a:t>
            </a:r>
          </a:p>
          <a:p>
            <a:pPr lvl="1"/>
            <a:r>
              <a:rPr lang="en-US" dirty="0"/>
              <a:t>Capacitor</a:t>
            </a:r>
          </a:p>
          <a:p>
            <a:pPr lvl="1"/>
            <a:r>
              <a:rPr lang="en-US" dirty="0"/>
              <a:t>AtmegaRFA128 microcontroller</a:t>
            </a:r>
          </a:p>
          <a:p>
            <a:r>
              <a:rPr lang="en-US" dirty="0"/>
              <a:t>Each device can have several “variants” (Fusion term)</a:t>
            </a:r>
          </a:p>
          <a:p>
            <a:r>
              <a:rPr lang="en-US" dirty="0"/>
              <a:t>There’s one variant for each specific electrical component</a:t>
            </a:r>
          </a:p>
          <a:p>
            <a:pPr lvl="1"/>
            <a:r>
              <a:rPr lang="en-US" dirty="0"/>
              <a:t>Yageo AC0603JR-07510RL (510 Ohm resistor)</a:t>
            </a:r>
          </a:p>
          <a:p>
            <a:pPr lvl="1"/>
            <a:r>
              <a:rPr lang="en-US" dirty="0"/>
              <a:t>Yageo AC0603JR-072K2L (2.2KOhm resistor)</a:t>
            </a:r>
          </a:p>
          <a:p>
            <a:pPr lvl="1"/>
            <a:r>
              <a:rPr lang="en-US" dirty="0"/>
              <a:t>…</a:t>
            </a:r>
          </a:p>
          <a:p>
            <a:r>
              <a:rPr lang="en-US" dirty="0"/>
              <a:t>Variants are what you add to your design.</a:t>
            </a:r>
          </a:p>
        </p:txBody>
      </p:sp>
    </p:spTree>
    <p:extLst>
      <p:ext uri="{BB962C8B-B14F-4D97-AF65-F5344CB8AC3E}">
        <p14:creationId xmlns:p14="http://schemas.microsoft.com/office/powerpoint/2010/main" val="38692002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PCB Libraries: Devices &amp; Variants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7936800" cy="4602164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Devices map between</a:t>
            </a:r>
          </a:p>
          <a:p>
            <a:pPr lvl="1"/>
            <a:r>
              <a:rPr lang="en-US" dirty="0"/>
              <a:t>1 symbol</a:t>
            </a:r>
          </a:p>
          <a:p>
            <a:pPr lvl="1"/>
            <a:r>
              <a:rPr lang="en-US" dirty="0"/>
              <a:t>1 or more variant</a:t>
            </a:r>
          </a:p>
          <a:p>
            <a:r>
              <a:rPr lang="en-US" dirty="0"/>
              <a:t>A variant has</a:t>
            </a:r>
          </a:p>
          <a:p>
            <a:pPr lvl="1"/>
            <a:r>
              <a:rPr lang="en-US" dirty="0"/>
              <a:t>Name</a:t>
            </a:r>
          </a:p>
          <a:p>
            <a:pPr lvl="1"/>
            <a:r>
              <a:rPr lang="en-US" dirty="0"/>
              <a:t>Package</a:t>
            </a:r>
          </a:p>
          <a:p>
            <a:pPr lvl="1"/>
            <a:r>
              <a:rPr lang="en-US" dirty="0"/>
              <a:t>Pin mapping</a:t>
            </a:r>
          </a:p>
          <a:p>
            <a:pPr lvl="1"/>
            <a:r>
              <a:rPr lang="en-US" dirty="0"/>
              <a:t>Metadata</a:t>
            </a:r>
          </a:p>
          <a:p>
            <a:pPr lvl="2"/>
            <a:r>
              <a:rPr lang="en-US" dirty="0"/>
              <a:t>“attributes” -- e.g., manufacturer, part number, resistance, capacitance</a:t>
            </a:r>
          </a:p>
          <a:p>
            <a:pPr lvl="2"/>
            <a:r>
              <a:rPr lang="en-US" dirty="0"/>
              <a:t>Name prefix for reference designators -- e.g., the “R” in R1, R2, etc.</a:t>
            </a:r>
          </a:p>
          <a:p>
            <a:pPr lvl="2"/>
            <a:r>
              <a:rPr lang="en-US" dirty="0"/>
              <a:t>Does it have a “value”? (e.g., a resistor’s value is its resistance, but a microcontroller doesn’t have a value)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76282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Device Example: LED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1024ACB-6412-9A43-A773-23462E80F5C2}"/>
              </a:ext>
            </a:extLst>
          </p:cNvPr>
          <p:cNvGrpSpPr/>
          <p:nvPr/>
        </p:nvGrpSpPr>
        <p:grpSpPr>
          <a:xfrm>
            <a:off x="277019" y="1132884"/>
            <a:ext cx="10378981" cy="5221733"/>
            <a:chOff x="557819" y="1005111"/>
            <a:chExt cx="10090621" cy="5076659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6200000">
              <a:off x="881669" y="3119550"/>
              <a:ext cx="1524000" cy="217170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08140" y="3140303"/>
              <a:ext cx="2991323" cy="1437934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77045" y="4578237"/>
              <a:ext cx="2853514" cy="1503533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87458" y="1530091"/>
              <a:ext cx="1432686" cy="1416708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797675" y="1005111"/>
              <a:ext cx="1931845" cy="5279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/>
                <a:t>One Symbol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901080" y="1005111"/>
              <a:ext cx="2386099" cy="5279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/>
                <a:t>Many Packages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E00A0AD-1DC9-7242-8C80-1E11F38BA62D}"/>
                </a:ext>
              </a:extLst>
            </p:cNvPr>
            <p:cNvSpPr txBox="1"/>
            <p:nvPr/>
          </p:nvSpPr>
          <p:spPr>
            <a:xfrm>
              <a:off x="7390365" y="1005111"/>
              <a:ext cx="3067809" cy="5279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/>
                <a:t>Many more variants</a:t>
              </a: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F4202655-A401-D84E-B80E-975DFEEEFA5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019446" y="1621682"/>
              <a:ext cx="3628994" cy="3345718"/>
            </a:xfrm>
            <a:prstGeom prst="rect">
              <a:avLst/>
            </a:prstGeom>
          </p:spPr>
        </p:pic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F1887A1C-DD98-EF42-ADB6-04916046234D}"/>
                </a:ext>
              </a:extLst>
            </p:cNvPr>
            <p:cNvCxnSpPr>
              <a:cxnSpLocks/>
              <a:endCxn id="10" idx="1"/>
            </p:cNvCxnSpPr>
            <p:nvPr/>
          </p:nvCxnSpPr>
          <p:spPr>
            <a:xfrm flipV="1">
              <a:off x="2729520" y="2238445"/>
              <a:ext cx="1557938" cy="194562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676066A6-15D0-0F41-8792-0966E38E1415}"/>
                </a:ext>
              </a:extLst>
            </p:cNvPr>
            <p:cNvCxnSpPr>
              <a:stCxn id="5" idx="2"/>
            </p:cNvCxnSpPr>
            <p:nvPr/>
          </p:nvCxnSpPr>
          <p:spPr>
            <a:xfrm flipV="1">
              <a:off x="2729519" y="3862195"/>
              <a:ext cx="778621" cy="343205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0D220573-E9CB-F94B-9219-3F2C0F3C76BC}"/>
                </a:ext>
              </a:extLst>
            </p:cNvPr>
            <p:cNvCxnSpPr>
              <a:stCxn id="5" idx="2"/>
              <a:endCxn id="9" idx="1"/>
            </p:cNvCxnSpPr>
            <p:nvPr/>
          </p:nvCxnSpPr>
          <p:spPr>
            <a:xfrm>
              <a:off x="2729519" y="4205400"/>
              <a:ext cx="847526" cy="1124604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F3A1A827-4F4E-A447-9FC0-A001730C23EE}"/>
                </a:ext>
              </a:extLst>
            </p:cNvPr>
            <p:cNvCxnSpPr/>
            <p:nvPr/>
          </p:nvCxnSpPr>
          <p:spPr>
            <a:xfrm flipV="1">
              <a:off x="5720144" y="1784678"/>
              <a:ext cx="1587338" cy="45376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9C6074B6-7A36-B34D-B833-9B11F38CF32F}"/>
                </a:ext>
              </a:extLst>
            </p:cNvPr>
            <p:cNvCxnSpPr>
              <a:cxnSpLocks/>
            </p:cNvCxnSpPr>
            <p:nvPr/>
          </p:nvCxnSpPr>
          <p:spPr>
            <a:xfrm>
              <a:off x="5720144" y="2229972"/>
              <a:ext cx="1557938" cy="343793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271460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2">
            <a:extLst>
              <a:ext uri="{FF2B5EF4-FFF2-40B4-BE49-F238E27FC236}">
                <a16:creationId xmlns:a16="http://schemas.microsoft.com/office/drawing/2014/main" id="{BA15899E-FC98-C14A-936E-B7EEFC0F61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2143" y="1068271"/>
            <a:ext cx="1191254" cy="1191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8CD1A53-EA08-4043-851C-A917D4DFA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Symbol-to-Package Mapping &amp; Metadata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80B6589-7185-2C47-ADDF-BC60B2768F71}"/>
              </a:ext>
            </a:extLst>
          </p:cNvPr>
          <p:cNvGrpSpPr/>
          <p:nvPr/>
        </p:nvGrpSpPr>
        <p:grpSpPr>
          <a:xfrm>
            <a:off x="733572" y="2347200"/>
            <a:ext cx="2366272" cy="3579929"/>
            <a:chOff x="1815715" y="1281274"/>
            <a:chExt cx="3086394" cy="4669401"/>
          </a:xfrm>
        </p:grpSpPr>
        <p:graphicFrame>
          <p:nvGraphicFramePr>
            <p:cNvPr id="3" name="Table 23">
              <a:extLst>
                <a:ext uri="{FF2B5EF4-FFF2-40B4-BE49-F238E27FC236}">
                  <a16:creationId xmlns:a16="http://schemas.microsoft.com/office/drawing/2014/main" id="{6238B49F-162E-5245-AA2C-16A888D351FA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324445179"/>
                </p:ext>
              </p:extLst>
            </p:nvPr>
          </p:nvGraphicFramePr>
          <p:xfrm>
            <a:off x="1815715" y="4526091"/>
            <a:ext cx="3086394" cy="1424584"/>
          </p:xfrm>
          <a:graphic>
            <a:graphicData uri="http://schemas.openxmlformats.org/drawingml/2006/table">
              <a:tbl>
                <a:tblPr firstRow="1" bandRow="1">
                  <a:tableStyleId>{5C22544A-7EE6-4342-B048-85BDC9FD1C3A}</a:tableStyleId>
                </a:tblPr>
                <a:tblGrid>
                  <a:gridCol w="1183136">
                    <a:extLst>
                      <a:ext uri="{9D8B030D-6E8A-4147-A177-3AD203B41FA5}">
                        <a16:colId xmlns:a16="http://schemas.microsoft.com/office/drawing/2014/main" val="1454862137"/>
                      </a:ext>
                    </a:extLst>
                  </a:gridCol>
                  <a:gridCol w="1183136">
                    <a:extLst>
                      <a:ext uri="{9D8B030D-6E8A-4147-A177-3AD203B41FA5}">
                        <a16:colId xmlns:a16="http://schemas.microsoft.com/office/drawing/2014/main" val="4014630693"/>
                      </a:ext>
                    </a:extLst>
                  </a:gridCol>
                </a:tblGrid>
                <a:tr h="364066">
                  <a:tc>
                    <a:txBody>
                      <a:bodyPr/>
                      <a:lstStyle/>
                      <a:p>
                        <a:r>
                          <a:rPr lang="en-US" sz="1200" dirty="0"/>
                          <a:t>Attribute</a:t>
                        </a:r>
                      </a:p>
                    </a:txBody>
                    <a:tcPr/>
                  </a:tc>
                  <a:tc>
                    <a:txBody>
                      <a:bodyPr/>
                      <a:lstStyle/>
                      <a:p>
                        <a:r>
                          <a:rPr lang="en-US" sz="1200" dirty="0"/>
                          <a:t>Value</a:t>
                        </a:r>
                      </a:p>
                    </a:txBody>
                    <a:tcPr/>
                  </a:tc>
                  <a:extLst>
                    <a:ext uri="{0D108BD9-81ED-4DB2-BD59-A6C34878D82A}">
                      <a16:rowId xmlns:a16="http://schemas.microsoft.com/office/drawing/2014/main" val="4174615586"/>
                    </a:ext>
                  </a:extLst>
                </a:tr>
                <a:tr h="364066">
                  <a:tc>
                    <a:txBody>
                      <a:bodyPr/>
                      <a:lstStyle/>
                      <a:p>
                        <a:r>
                          <a:rPr lang="en-US" sz="1200" dirty="0"/>
                          <a:t>Part Number</a:t>
                        </a:r>
                      </a:p>
                    </a:txBody>
                    <a:tcPr/>
                  </a:tc>
                  <a:tc>
                    <a:txBody>
                      <a:bodyPr/>
                      <a:lstStyle/>
                      <a:p>
                        <a:r>
                          <a:rPr lang="en-US" sz="1200" dirty="0"/>
                          <a:t>XAU252ae-22</a:t>
                        </a:r>
                      </a:p>
                    </a:txBody>
                    <a:tcPr/>
                  </a:tc>
                  <a:extLst>
                    <a:ext uri="{0D108BD9-81ED-4DB2-BD59-A6C34878D82A}">
                      <a16:rowId xmlns:a16="http://schemas.microsoft.com/office/drawing/2014/main" val="1319730626"/>
                    </a:ext>
                  </a:extLst>
                </a:tr>
                <a:tr h="364066">
                  <a:tc>
                    <a:txBody>
                      <a:bodyPr/>
                      <a:lstStyle/>
                      <a:p>
                        <a:r>
                          <a:rPr lang="en-US" sz="1200" dirty="0"/>
                          <a:t>Manufacture</a:t>
                        </a:r>
                      </a:p>
                    </a:txBody>
                    <a:tcPr/>
                  </a:tc>
                  <a:tc>
                    <a:txBody>
                      <a:bodyPr/>
                      <a:lstStyle/>
                      <a:p>
                        <a:r>
                          <a:rPr lang="en-US" sz="1200" dirty="0"/>
                          <a:t>LED Inc.</a:t>
                        </a:r>
                      </a:p>
                    </a:txBody>
                    <a:tcPr/>
                  </a:tc>
                  <a:extLst>
                    <a:ext uri="{0D108BD9-81ED-4DB2-BD59-A6C34878D82A}">
                      <a16:rowId xmlns:a16="http://schemas.microsoft.com/office/drawing/2014/main" val="613955860"/>
                    </a:ext>
                  </a:extLst>
                </a:tr>
              </a:tbl>
            </a:graphicData>
          </a:graphic>
        </p:graphicFrame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FCDF513F-298F-BB49-B939-D8C61481E6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2654057" y="957424"/>
              <a:ext cx="1524000" cy="217170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86951A0-E11B-504F-AEF3-C74D70FA74D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99714" y="3072362"/>
              <a:ext cx="1432686" cy="1416708"/>
            </a:xfrm>
            <a:prstGeom prst="rect">
              <a:avLst/>
            </a:prstGeom>
          </p:spPr>
        </p:pic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124A45E8-5484-A641-BC92-D991B4F294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38044" y="1754081"/>
              <a:ext cx="248356" cy="2011761"/>
            </a:xfrm>
            <a:prstGeom prst="line">
              <a:avLst/>
            </a:prstGeom>
            <a:ln w="38100">
              <a:solidFill>
                <a:srgbClr val="FF0000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7B991E13-22EF-074F-819C-7991C1534FA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99714" y="1754081"/>
              <a:ext cx="372286" cy="2011761"/>
            </a:xfrm>
            <a:prstGeom prst="line">
              <a:avLst/>
            </a:prstGeom>
            <a:ln w="38100">
              <a:solidFill>
                <a:srgbClr val="FF0000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79574AF1-083E-C14F-8A0B-BC4405EAE7BC}"/>
              </a:ext>
            </a:extLst>
          </p:cNvPr>
          <p:cNvGrpSpPr/>
          <p:nvPr/>
        </p:nvGrpSpPr>
        <p:grpSpPr>
          <a:xfrm>
            <a:off x="3902387" y="1561631"/>
            <a:ext cx="5441637" cy="4365498"/>
            <a:chOff x="3902387" y="1667043"/>
            <a:chExt cx="5441637" cy="4365498"/>
          </a:xfrm>
        </p:grpSpPr>
        <p:pic>
          <p:nvPicPr>
            <p:cNvPr id="9" name="Picture 8" descr="64-QFN_sml.jpg">
              <a:extLst>
                <a:ext uri="{FF2B5EF4-FFF2-40B4-BE49-F238E27FC236}">
                  <a16:creationId xmlns:a16="http://schemas.microsoft.com/office/drawing/2014/main" id="{48A1205B-A9E5-3549-8336-5F466CBA0E2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6357" y="1667043"/>
              <a:ext cx="1591122" cy="1591122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D100E25-A233-C946-89B3-4E092C7C867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902387" y="4103654"/>
              <a:ext cx="1609556" cy="1620955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2BEA0835-362A-CD41-A950-CD600874030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104943" y="2340492"/>
              <a:ext cx="2239081" cy="3384118"/>
            </a:xfrm>
            <a:prstGeom prst="rect">
              <a:avLst/>
            </a:prstGeom>
          </p:spPr>
        </p:pic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86BE5E62-4853-114B-9BC1-6361A333CD1C}"/>
                </a:ext>
              </a:extLst>
            </p:cNvPr>
            <p:cNvGrpSpPr/>
            <p:nvPr/>
          </p:nvGrpSpPr>
          <p:grpSpPr>
            <a:xfrm>
              <a:off x="3949772" y="2446228"/>
              <a:ext cx="5302875" cy="3202131"/>
              <a:chOff x="5145814" y="6442887"/>
              <a:chExt cx="5302875" cy="3202131"/>
            </a:xfrm>
          </p:grpSpPr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1FC9CEFB-C116-E846-9C73-432A47B2B9CA}"/>
                  </a:ext>
                </a:extLst>
              </p:cNvPr>
              <p:cNvCxnSpPr/>
              <p:nvPr/>
            </p:nvCxnSpPr>
            <p:spPr>
              <a:xfrm flipV="1">
                <a:off x="6695630" y="6442887"/>
                <a:ext cx="1704489" cy="1988902"/>
              </a:xfrm>
              <a:prstGeom prst="line">
                <a:avLst/>
              </a:prstGeom>
              <a:ln w="38100">
                <a:solidFill>
                  <a:srgbClr val="FF0000"/>
                </a:solidFill>
                <a:headEnd type="triangle" w="lg" len="med"/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EE445447-CF8C-5B4D-9C18-3A61E84146E1}"/>
                  </a:ext>
                </a:extLst>
              </p:cNvPr>
              <p:cNvCxnSpPr/>
              <p:nvPr/>
            </p:nvCxnSpPr>
            <p:spPr>
              <a:xfrm flipV="1">
                <a:off x="6695630" y="6538353"/>
                <a:ext cx="1704489" cy="1988904"/>
              </a:xfrm>
              <a:prstGeom prst="line">
                <a:avLst/>
              </a:prstGeom>
              <a:ln w="38100">
                <a:solidFill>
                  <a:srgbClr val="FF0000"/>
                </a:solidFill>
                <a:headEnd type="triangle" w="lg" len="med"/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1FF83169-4182-634F-8120-A14478A55F16}"/>
                  </a:ext>
                </a:extLst>
              </p:cNvPr>
              <p:cNvCxnSpPr/>
              <p:nvPr/>
            </p:nvCxnSpPr>
            <p:spPr>
              <a:xfrm flipV="1">
                <a:off x="6695630" y="7417449"/>
                <a:ext cx="1704489" cy="1282842"/>
              </a:xfrm>
              <a:prstGeom prst="line">
                <a:avLst/>
              </a:prstGeom>
              <a:ln w="38100">
                <a:solidFill>
                  <a:srgbClr val="FF0000"/>
                </a:solidFill>
                <a:headEnd type="triangle" w="lg" len="med"/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7C6239D6-8B38-BC4C-9095-F9959D097226}"/>
                  </a:ext>
                </a:extLst>
              </p:cNvPr>
              <p:cNvCxnSpPr/>
              <p:nvPr/>
            </p:nvCxnSpPr>
            <p:spPr>
              <a:xfrm flipV="1">
                <a:off x="6695630" y="7994230"/>
                <a:ext cx="1704489" cy="944728"/>
              </a:xfrm>
              <a:prstGeom prst="line">
                <a:avLst/>
              </a:prstGeom>
              <a:ln w="38100">
                <a:solidFill>
                  <a:srgbClr val="FF0000"/>
                </a:solidFill>
                <a:headEnd type="triangle" w="lg" len="med"/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A95380B3-1349-B842-AAAB-7133FB5981A0}"/>
                  </a:ext>
                </a:extLst>
              </p:cNvPr>
              <p:cNvCxnSpPr/>
              <p:nvPr/>
            </p:nvCxnSpPr>
            <p:spPr>
              <a:xfrm flipV="1">
                <a:off x="5665378" y="7139002"/>
                <a:ext cx="2734741" cy="1004395"/>
              </a:xfrm>
              <a:prstGeom prst="line">
                <a:avLst/>
              </a:prstGeom>
              <a:ln w="38100">
                <a:solidFill>
                  <a:srgbClr val="FF0000"/>
                </a:solidFill>
                <a:headEnd type="triangle" w="lg" len="med"/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E5D28668-40CA-1B4C-9708-ED382A043AD9}"/>
                  </a:ext>
                </a:extLst>
              </p:cNvPr>
              <p:cNvCxnSpPr/>
              <p:nvPr/>
            </p:nvCxnSpPr>
            <p:spPr>
              <a:xfrm flipV="1">
                <a:off x="6695630" y="8149365"/>
                <a:ext cx="1704489" cy="944728"/>
              </a:xfrm>
              <a:prstGeom prst="line">
                <a:avLst/>
              </a:prstGeom>
              <a:ln w="38100">
                <a:solidFill>
                  <a:srgbClr val="FF0000"/>
                </a:solidFill>
                <a:headEnd type="triangle" w="lg" len="med"/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B38F0792-59B5-DC46-9238-4DFCFFDA63F1}"/>
                  </a:ext>
                </a:extLst>
              </p:cNvPr>
              <p:cNvCxnSpPr/>
              <p:nvPr/>
            </p:nvCxnSpPr>
            <p:spPr>
              <a:xfrm flipV="1">
                <a:off x="6695630" y="8280632"/>
                <a:ext cx="1704489" cy="944728"/>
              </a:xfrm>
              <a:prstGeom prst="line">
                <a:avLst/>
              </a:prstGeom>
              <a:ln w="38100">
                <a:solidFill>
                  <a:srgbClr val="FF0000"/>
                </a:solidFill>
                <a:headEnd type="triangle" w="lg" len="med"/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A02E10F7-6DEC-264D-9122-E83681DE21D9}"/>
                  </a:ext>
                </a:extLst>
              </p:cNvPr>
              <p:cNvCxnSpPr/>
              <p:nvPr/>
            </p:nvCxnSpPr>
            <p:spPr>
              <a:xfrm flipV="1">
                <a:off x="6695630" y="8376100"/>
                <a:ext cx="1704489" cy="944728"/>
              </a:xfrm>
              <a:prstGeom prst="line">
                <a:avLst/>
              </a:prstGeom>
              <a:ln w="38100">
                <a:solidFill>
                  <a:srgbClr val="FF0000"/>
                </a:solidFill>
                <a:headEnd type="triangle" w="lg" len="med"/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E4126F9C-38F4-494E-AD1E-9DBF2DE217E4}"/>
                  </a:ext>
                </a:extLst>
              </p:cNvPr>
              <p:cNvCxnSpPr/>
              <p:nvPr/>
            </p:nvCxnSpPr>
            <p:spPr>
              <a:xfrm flipV="1">
                <a:off x="6092992" y="8527257"/>
                <a:ext cx="2226005" cy="1117761"/>
              </a:xfrm>
              <a:prstGeom prst="line">
                <a:avLst/>
              </a:prstGeom>
              <a:ln w="38100">
                <a:solidFill>
                  <a:srgbClr val="FF0000"/>
                </a:solidFill>
                <a:headEnd type="triangle" w="lg" len="med"/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7E2AA84E-1CCC-674E-91AF-270F08D042F9}"/>
                  </a:ext>
                </a:extLst>
              </p:cNvPr>
              <p:cNvCxnSpPr/>
              <p:nvPr/>
            </p:nvCxnSpPr>
            <p:spPr>
              <a:xfrm flipV="1">
                <a:off x="6225254" y="8938958"/>
                <a:ext cx="2174865" cy="706060"/>
              </a:xfrm>
              <a:prstGeom prst="line">
                <a:avLst/>
              </a:prstGeom>
              <a:ln w="38100">
                <a:solidFill>
                  <a:srgbClr val="FF0000"/>
                </a:solidFill>
                <a:headEnd type="triangle" w="lg" len="med"/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52AEA361-E523-ED44-8187-1602AF449407}"/>
                  </a:ext>
                </a:extLst>
              </p:cNvPr>
              <p:cNvCxnSpPr/>
              <p:nvPr/>
            </p:nvCxnSpPr>
            <p:spPr>
              <a:xfrm flipV="1">
                <a:off x="5482399" y="8700290"/>
                <a:ext cx="2836598" cy="944728"/>
              </a:xfrm>
              <a:prstGeom prst="line">
                <a:avLst/>
              </a:prstGeom>
              <a:ln w="38100">
                <a:solidFill>
                  <a:srgbClr val="FF0000"/>
                </a:solidFill>
                <a:headEnd type="triangle" w="lg" len="med"/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B9630978-992F-7648-9DAC-E87405BBEE78}"/>
                  </a:ext>
                </a:extLst>
              </p:cNvPr>
              <p:cNvCxnSpPr/>
              <p:nvPr/>
            </p:nvCxnSpPr>
            <p:spPr>
              <a:xfrm flipV="1">
                <a:off x="5655433" y="8848464"/>
                <a:ext cx="2744685" cy="776664"/>
              </a:xfrm>
              <a:prstGeom prst="line">
                <a:avLst/>
              </a:prstGeom>
              <a:ln w="38100">
                <a:solidFill>
                  <a:srgbClr val="FF0000"/>
                </a:solidFill>
                <a:headEnd type="triangle" w="lg" len="med"/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DAEC19C7-57F8-E646-B5EB-674BEF5F5C09}"/>
                  </a:ext>
                </a:extLst>
              </p:cNvPr>
              <p:cNvCxnSpPr/>
              <p:nvPr/>
            </p:nvCxnSpPr>
            <p:spPr>
              <a:xfrm flipV="1">
                <a:off x="5873753" y="9094094"/>
                <a:ext cx="2526367" cy="540980"/>
              </a:xfrm>
              <a:prstGeom prst="line">
                <a:avLst/>
              </a:prstGeom>
              <a:ln w="38100">
                <a:solidFill>
                  <a:srgbClr val="FF0000"/>
                </a:solidFill>
                <a:headEnd type="triangle" w="lg" len="med"/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D23FB0BA-EF79-B442-8108-843579A1C9D4}"/>
                  </a:ext>
                </a:extLst>
              </p:cNvPr>
              <p:cNvCxnSpPr/>
              <p:nvPr/>
            </p:nvCxnSpPr>
            <p:spPr>
              <a:xfrm flipV="1">
                <a:off x="5145814" y="8680400"/>
                <a:ext cx="3173183" cy="324191"/>
              </a:xfrm>
              <a:prstGeom prst="line">
                <a:avLst/>
              </a:prstGeom>
              <a:ln w="38100">
                <a:solidFill>
                  <a:srgbClr val="FF0000"/>
                </a:solidFill>
                <a:headEnd type="triangle" w="lg" len="med"/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30FF9B92-B079-9D47-870B-06832CA56194}"/>
                  </a:ext>
                </a:extLst>
              </p:cNvPr>
              <p:cNvCxnSpPr/>
              <p:nvPr/>
            </p:nvCxnSpPr>
            <p:spPr>
              <a:xfrm flipV="1">
                <a:off x="5145814" y="7626283"/>
                <a:ext cx="5302875" cy="1536426"/>
              </a:xfrm>
              <a:prstGeom prst="line">
                <a:avLst/>
              </a:prstGeom>
              <a:ln w="38100">
                <a:solidFill>
                  <a:srgbClr val="FF0000"/>
                </a:solidFill>
                <a:headEnd type="triangle" w="lg" len="med"/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4BCF97FC-167D-514F-8090-93892562C17C}"/>
                  </a:ext>
                </a:extLst>
              </p:cNvPr>
              <p:cNvCxnSpPr/>
              <p:nvPr/>
            </p:nvCxnSpPr>
            <p:spPr>
              <a:xfrm flipV="1">
                <a:off x="5145814" y="7825174"/>
                <a:ext cx="5302875" cy="1513555"/>
              </a:xfrm>
              <a:prstGeom prst="line">
                <a:avLst/>
              </a:prstGeom>
              <a:ln w="38100">
                <a:solidFill>
                  <a:srgbClr val="FF0000"/>
                </a:solidFill>
                <a:headEnd type="triangle" w="lg" len="med"/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EEB435C8-2DA6-2D4D-B52F-61A1AB1916C4}"/>
                  </a:ext>
                </a:extLst>
              </p:cNvPr>
              <p:cNvCxnSpPr/>
              <p:nvPr/>
            </p:nvCxnSpPr>
            <p:spPr>
              <a:xfrm flipV="1">
                <a:off x="5145814" y="6741222"/>
                <a:ext cx="5302875" cy="1939179"/>
              </a:xfrm>
              <a:prstGeom prst="line">
                <a:avLst/>
              </a:prstGeom>
              <a:ln w="38100">
                <a:solidFill>
                  <a:srgbClr val="FF0000"/>
                </a:solidFill>
                <a:headEnd type="triangle" w="lg" len="med"/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56163A63-8018-3041-9C29-B7821C37CEA4}"/>
                  </a:ext>
                </a:extLst>
              </p:cNvPr>
              <p:cNvCxnSpPr/>
              <p:nvPr/>
            </p:nvCxnSpPr>
            <p:spPr>
              <a:xfrm flipV="1">
                <a:off x="5155299" y="6442887"/>
                <a:ext cx="5293390" cy="1988902"/>
              </a:xfrm>
              <a:prstGeom prst="line">
                <a:avLst/>
              </a:prstGeom>
              <a:ln w="38100">
                <a:solidFill>
                  <a:srgbClr val="FF0000"/>
                </a:solidFill>
                <a:headEnd type="triangle" w="lg" len="med"/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083F6020-EB94-844A-BF8B-0BFD36C31B96}"/>
                  </a:ext>
                </a:extLst>
              </p:cNvPr>
              <p:cNvCxnSpPr/>
              <p:nvPr/>
            </p:nvCxnSpPr>
            <p:spPr>
              <a:xfrm flipV="1">
                <a:off x="5145814" y="6950056"/>
                <a:ext cx="5302875" cy="1898408"/>
              </a:xfrm>
              <a:prstGeom prst="line">
                <a:avLst/>
              </a:prstGeom>
              <a:ln w="38100">
                <a:solidFill>
                  <a:srgbClr val="FF0000"/>
                </a:solidFill>
                <a:headEnd type="triangle" w="lg" len="med"/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0E4B963-3B31-1443-9B66-604CE815B8C5}"/>
                </a:ext>
              </a:extLst>
            </p:cNvPr>
            <p:cNvSpPr txBox="1"/>
            <p:nvPr/>
          </p:nvSpPr>
          <p:spPr>
            <a:xfrm>
              <a:off x="4361801" y="5801182"/>
              <a:ext cx="595795" cy="2313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Package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2AD64FC-F349-FA4E-8E52-A7B963490D2B}"/>
                </a:ext>
              </a:extLst>
            </p:cNvPr>
            <p:cNvSpPr txBox="1"/>
            <p:nvPr/>
          </p:nvSpPr>
          <p:spPr>
            <a:xfrm>
              <a:off x="7838403" y="5780970"/>
              <a:ext cx="548489" cy="2313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Symbol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6FE2F381-F687-0544-A7FB-72010BE468B9}"/>
                </a:ext>
              </a:extLst>
            </p:cNvPr>
            <p:cNvSpPr txBox="1"/>
            <p:nvPr/>
          </p:nvSpPr>
          <p:spPr>
            <a:xfrm>
              <a:off x="4544349" y="3056639"/>
              <a:ext cx="862777" cy="2313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Physical part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757567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A Resistor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BCC158A-989F-5E41-B078-D637526A84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8644" y="862475"/>
            <a:ext cx="8804776" cy="6268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4676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PCB Libraries:  Packages, Symbols, and Devices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Dr. Steven Swanson</a:t>
            </a:r>
          </a:p>
          <a:p>
            <a:r>
              <a:rPr lang="en-US" dirty="0"/>
              <a:t>CSE176e/276e</a:t>
            </a:r>
          </a:p>
          <a:p>
            <a:r>
              <a:rPr lang="en-US" dirty="0" err="1"/>
              <a:t>swanson@cs.ucsd.edu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15209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Connecting Symbol Pins to Package Pads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897" t="3227" r="5149" b="9786"/>
          <a:stretch/>
        </p:blipFill>
        <p:spPr>
          <a:xfrm>
            <a:off x="2155825" y="1290638"/>
            <a:ext cx="7734300" cy="5372846"/>
          </a:xfr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5825" y="1434314"/>
            <a:ext cx="7715251" cy="5512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04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PCB Libraries:  Packages, Symbols, and Devices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Dr. Steven Swanson</a:t>
            </a:r>
          </a:p>
          <a:p>
            <a:r>
              <a:rPr lang="en-US" dirty="0"/>
              <a:t>CSE176e/276e</a:t>
            </a:r>
          </a:p>
          <a:p>
            <a:r>
              <a:rPr lang="en-US" dirty="0" err="1"/>
              <a:t>swanson@cs.ucsd.edu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85976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120805A-B9B1-E94E-A73D-9F7C100F4F5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38975DE8-9155-EE42-A82C-21B0EE7843B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1896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05EE8-F1D9-FB44-A925-601C958F250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Building Parts in Fusion Lab Overview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E08283-0D86-7942-BDFE-113A2A110E3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Dr. Steven Swanson</a:t>
            </a:r>
          </a:p>
          <a:p>
            <a:r>
              <a:rPr lang="en-US" dirty="0"/>
              <a:t>CSE176e/276e</a:t>
            </a:r>
          </a:p>
          <a:p>
            <a:r>
              <a:rPr lang="en-US" dirty="0" err="1"/>
              <a:t>swanson@cs.ucsd.edu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4A9074-E977-BC43-A2C9-49073ED393F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8395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9B1495-F214-8048-BBB2-D91C85AF24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Parts You Will Build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8FCF7C-E210-6B4F-8E81-27149E1518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Resistor</a:t>
            </a:r>
          </a:p>
          <a:p>
            <a:r>
              <a:rPr lang="en-US" dirty="0"/>
              <a:t>LED</a:t>
            </a:r>
          </a:p>
          <a:p>
            <a:r>
              <a:rPr lang="en-US" dirty="0"/>
              <a:t>MOSFET</a:t>
            </a:r>
          </a:p>
          <a:p>
            <a:r>
              <a:rPr lang="en-US" dirty="0"/>
              <a:t>IMU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573411-D832-054A-AC20-FDEB73FE3E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893" t="26170" r="27938" b="26665"/>
          <a:stretch/>
        </p:blipFill>
        <p:spPr>
          <a:xfrm rot="5400000">
            <a:off x="5497163" y="1756451"/>
            <a:ext cx="4610058" cy="3961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7014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56F97-4622-8141-86F6-DEEE72490D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Datasheets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635845-9480-CF4A-8E01-03A5682262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Datasheets describe electronic component.</a:t>
            </a:r>
          </a:p>
          <a:p>
            <a:r>
              <a:rPr lang="en-US" dirty="0"/>
              <a:t>Capabilities</a:t>
            </a:r>
          </a:p>
          <a:p>
            <a:r>
              <a:rPr lang="en-US" dirty="0">
                <a:solidFill>
                  <a:srgbClr val="C00000"/>
                </a:solidFill>
              </a:rPr>
              <a:t>Mechanical information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Size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Recommended board layout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Pin location</a:t>
            </a:r>
          </a:p>
          <a:p>
            <a:r>
              <a:rPr lang="en-US" dirty="0"/>
              <a:t>Electrical information</a:t>
            </a:r>
          </a:p>
          <a:p>
            <a:pPr lvl="1"/>
            <a:r>
              <a:rPr lang="en-US" dirty="0"/>
              <a:t>Input/output voltages</a:t>
            </a:r>
          </a:p>
          <a:p>
            <a:pPr lvl="1"/>
            <a:r>
              <a:rPr lang="en-US" dirty="0"/>
              <a:t>Additional required components</a:t>
            </a:r>
          </a:p>
          <a:p>
            <a:r>
              <a:rPr lang="en-US" dirty="0"/>
              <a:t>Schematic Applications</a:t>
            </a:r>
          </a:p>
          <a:p>
            <a:pPr lvl="1"/>
            <a:r>
              <a:rPr lang="en-US" dirty="0"/>
              <a:t>Examples of how to connect the part electrically</a:t>
            </a:r>
          </a:p>
          <a:p>
            <a:r>
              <a:rPr lang="en-US" dirty="0"/>
              <a:t>Processing information</a:t>
            </a:r>
          </a:p>
          <a:p>
            <a:pPr lvl="1"/>
            <a:r>
              <a:rPr lang="en-US" dirty="0"/>
              <a:t>Reflow soldering requirements</a:t>
            </a:r>
          </a:p>
          <a:p>
            <a:pPr lvl="1"/>
            <a:r>
              <a:rPr lang="en-US" dirty="0"/>
              <a:t>Packaging information</a:t>
            </a:r>
          </a:p>
        </p:txBody>
      </p:sp>
    </p:spTree>
    <p:extLst>
      <p:ext uri="{BB962C8B-B14F-4D97-AF65-F5344CB8AC3E}">
        <p14:creationId xmlns:p14="http://schemas.microsoft.com/office/powerpoint/2010/main" val="735321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34A8A-833D-B843-B23D-164E9FC70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B76177-463C-054F-9B6F-D793F86B5E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6C4409-667A-E948-8083-7263D9312A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1061" y="0"/>
            <a:ext cx="82498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2660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1EA719-BA89-AD40-A247-11EC5FEBC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83C6FE-D60F-2B48-939D-B4D76B69E1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B9D970-1F4A-004B-ABAA-E5BCA632FB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3365" y="0"/>
            <a:ext cx="76452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3224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C4E9DF-00FC-D64D-BC1A-4A18E0D5D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53D287-F6D9-2A46-9A75-8957FE4F5C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3175AB-A151-E043-8170-2FE4B4E54D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263387"/>
            <a:ext cx="5878286" cy="404734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360AB19-EE9C-B245-BF74-95D30C8C4A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4784" y="2287059"/>
            <a:ext cx="5469405" cy="3724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436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B1A9F-F248-634E-AA57-448B32E0A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 Notes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F261C4-15C3-6446-AFA1-06D52C986D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More detailed information on some aspect of a part.</a:t>
            </a:r>
          </a:p>
          <a:p>
            <a:r>
              <a:rPr lang="en-US" dirty="0"/>
              <a:t>They will usually be referenced in the data sheet.</a:t>
            </a:r>
          </a:p>
          <a:p>
            <a:r>
              <a:rPr lang="en-US" dirty="0"/>
              <a:t>Sometimes, you just need to go looking for them.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38872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PCB Libraries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8750400" cy="4602164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To use a part on a PCB, you need a library entry for it</a:t>
            </a:r>
          </a:p>
          <a:p>
            <a:pPr lvl="1"/>
            <a:r>
              <a:rPr lang="en-US" dirty="0"/>
              <a:t>Physical/mechanical information for the board</a:t>
            </a:r>
          </a:p>
          <a:p>
            <a:pPr lvl="1"/>
            <a:r>
              <a:rPr lang="en-US" dirty="0"/>
              <a:t>Logical/electrical information for the schematic</a:t>
            </a:r>
          </a:p>
          <a:p>
            <a:pPr lvl="1"/>
            <a:r>
              <a:rPr lang="en-US" dirty="0"/>
              <a:t>Mapping between the two</a:t>
            </a:r>
          </a:p>
          <a:p>
            <a:pPr lvl="1"/>
            <a:r>
              <a:rPr lang="en-US" dirty="0"/>
              <a:t>Metadata</a:t>
            </a:r>
          </a:p>
          <a:p>
            <a:r>
              <a:rPr lang="en-US" dirty="0"/>
              <a:t>A well-designed library, makes your life much, much easier.</a:t>
            </a:r>
          </a:p>
          <a:p>
            <a:r>
              <a:rPr lang="en-US" dirty="0"/>
              <a:t>There are lots of libraries are the internet</a:t>
            </a:r>
          </a:p>
          <a:p>
            <a:pPr lvl="1"/>
            <a:r>
              <a:rPr lang="en-US" dirty="0"/>
              <a:t>Some are good, some are bad, some a poor match for what we need.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80519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71C5553-CA23-D64A-870B-542CD4040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IMU Tech Notes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74135F-3E77-CE47-9B95-02D64F237E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28601" y="1825625"/>
            <a:ext cx="4253089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There are two of them in the Datasheet directory.</a:t>
            </a:r>
          </a:p>
          <a:p>
            <a:pPr lvl="1"/>
            <a:r>
              <a:rPr lang="en-US" dirty="0"/>
              <a:t>IMU_*</a:t>
            </a:r>
          </a:p>
          <a:p>
            <a:r>
              <a:rPr lang="en-US" dirty="0"/>
              <a:t>One is about LGA soldering</a:t>
            </a:r>
          </a:p>
          <a:p>
            <a:r>
              <a:rPr lang="en-US" dirty="0"/>
              <a:t>The other is about soldering sensors in particular.</a:t>
            </a:r>
          </a:p>
          <a:p>
            <a:r>
              <a:rPr lang="en-US" dirty="0"/>
              <a:t>Read them!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2E10ADF-8A89-0F4A-855E-86278693690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42A15E-2598-0843-8284-F75D5F2227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1690" y="0"/>
            <a:ext cx="73829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7682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9979A3-652D-424A-BBCF-C32CC5013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MOSFET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51D819-ED80-124C-A62D-A89AB3E3A6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524000"/>
            <a:ext cx="6296297" cy="4602164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An electrically controlled switch</a:t>
            </a:r>
          </a:p>
          <a:p>
            <a:r>
              <a:rPr lang="en-US" dirty="0"/>
              <a:t>It controls the large currents to the motors</a:t>
            </a:r>
          </a:p>
          <a:p>
            <a:r>
              <a:rPr lang="en-US" dirty="0"/>
              <a:t>Symbol</a:t>
            </a:r>
          </a:p>
          <a:p>
            <a:pPr lvl="1"/>
            <a:r>
              <a:rPr lang="en-US" dirty="0"/>
              <a:t>It’s an NMOS transistor</a:t>
            </a:r>
          </a:p>
          <a:p>
            <a:pPr lvl="1"/>
            <a:r>
              <a:rPr lang="en-US" dirty="0"/>
              <a:t>Use google to find an appropriate symbol</a:t>
            </a:r>
          </a:p>
          <a:p>
            <a:pPr lvl="1"/>
            <a:r>
              <a:rPr lang="en-US" dirty="0"/>
              <a:t>Make sure you get the source and drain correct (follow the datasheet)</a:t>
            </a:r>
          </a:p>
          <a:p>
            <a:r>
              <a:rPr lang="en-US" dirty="0"/>
              <a:t>Package</a:t>
            </a:r>
          </a:p>
          <a:p>
            <a:pPr lvl="1"/>
            <a:r>
              <a:rPr lang="en-US" dirty="0"/>
              <a:t>We need large metal pads for thermal reasons</a:t>
            </a:r>
          </a:p>
          <a:p>
            <a:pPr lvl="1"/>
            <a:r>
              <a:rPr lang="en-US" dirty="0"/>
              <a:t>But small bits of exposed metal for soldering</a:t>
            </a:r>
          </a:p>
          <a:p>
            <a:pPr lvl="1"/>
            <a:r>
              <a:rPr lang="en-US" dirty="0"/>
              <a:t>Pads with large metal/small solder mask opening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9AA7F6-7CB9-8D4C-877A-BBB2FE82F0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199" t="26170" r="32680" b="59804"/>
          <a:stretch/>
        </p:blipFill>
        <p:spPr>
          <a:xfrm rot="5400000">
            <a:off x="7061387" y="2546350"/>
            <a:ext cx="2946028" cy="278674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A4FF1FC-7DE2-2B4E-9997-28C387F87E25}"/>
              </a:ext>
            </a:extLst>
          </p:cNvPr>
          <p:cNvSpPr/>
          <p:nvPr/>
        </p:nvSpPr>
        <p:spPr>
          <a:xfrm>
            <a:off x="8812800" y="4154400"/>
            <a:ext cx="864000" cy="11304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95029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465424-58E0-E142-A27B-A344034FFA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MOSFET Pad guidance in the datasheet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797CF98-992C-294E-83D6-F6217B587B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2788" y="1524000"/>
            <a:ext cx="5087623" cy="4602163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509CC62-8DFC-7848-A0C2-A3471C958FC9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3"/>
          <a:stretch>
            <a:fillRect/>
          </a:stretch>
        </p:blipFill>
        <p:spPr>
          <a:xfrm>
            <a:off x="6978050" y="1524000"/>
            <a:ext cx="3874699" cy="460216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564FEF9-F9FE-494B-9364-F8D41DBA0128}"/>
              </a:ext>
            </a:extLst>
          </p:cNvPr>
          <p:cNvSpPr txBox="1"/>
          <p:nvPr/>
        </p:nvSpPr>
        <p:spPr>
          <a:xfrm>
            <a:off x="9992108" y="1473332"/>
            <a:ext cx="14150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Solder mask openings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C14D3D-F94E-2742-80BC-A5094C1057F2}"/>
              </a:ext>
            </a:extLst>
          </p:cNvPr>
          <p:cNvSpPr txBox="1"/>
          <p:nvPr/>
        </p:nvSpPr>
        <p:spPr>
          <a:xfrm>
            <a:off x="366591" y="1524000"/>
            <a:ext cx="1230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Metal pads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7AD9EE1-EAC7-184C-9C50-BCC6A5909471}"/>
              </a:ext>
            </a:extLst>
          </p:cNvPr>
          <p:cNvCxnSpPr>
            <a:cxnSpLocks/>
          </p:cNvCxnSpPr>
          <p:nvPr/>
        </p:nvCxnSpPr>
        <p:spPr>
          <a:xfrm>
            <a:off x="784800" y="1950720"/>
            <a:ext cx="1526400" cy="1692480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8E95AE2-7D20-5E46-9CA9-19C54E24A4DF}"/>
              </a:ext>
            </a:extLst>
          </p:cNvPr>
          <p:cNvCxnSpPr>
            <a:cxnSpLocks/>
          </p:cNvCxnSpPr>
          <p:nvPr/>
        </p:nvCxnSpPr>
        <p:spPr>
          <a:xfrm>
            <a:off x="918206" y="1950720"/>
            <a:ext cx="2532805" cy="1764480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5B47C4D-D774-4F42-B3D3-9A2704D2E63E}"/>
              </a:ext>
            </a:extLst>
          </p:cNvPr>
          <p:cNvCxnSpPr>
            <a:cxnSpLocks/>
          </p:cNvCxnSpPr>
          <p:nvPr/>
        </p:nvCxnSpPr>
        <p:spPr>
          <a:xfrm>
            <a:off x="1044000" y="1950720"/>
            <a:ext cx="1860549" cy="763680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F103508-2707-3248-AAA8-879CCF26B915}"/>
              </a:ext>
            </a:extLst>
          </p:cNvPr>
          <p:cNvCxnSpPr>
            <a:cxnSpLocks/>
          </p:cNvCxnSpPr>
          <p:nvPr/>
        </p:nvCxnSpPr>
        <p:spPr>
          <a:xfrm flipH="1">
            <a:off x="8107200" y="2119663"/>
            <a:ext cx="2448000" cy="2293937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FAE73D9-80B9-634A-9E10-C9F11EF99C55}"/>
              </a:ext>
            </a:extLst>
          </p:cNvPr>
          <p:cNvCxnSpPr>
            <a:cxnSpLocks/>
          </p:cNvCxnSpPr>
          <p:nvPr/>
        </p:nvCxnSpPr>
        <p:spPr>
          <a:xfrm flipH="1">
            <a:off x="9928800" y="2119663"/>
            <a:ext cx="777324" cy="2308337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562134E-CB40-5941-BDD6-77697AC5CCD7}"/>
              </a:ext>
            </a:extLst>
          </p:cNvPr>
          <p:cNvCxnSpPr>
            <a:cxnSpLocks/>
          </p:cNvCxnSpPr>
          <p:nvPr/>
        </p:nvCxnSpPr>
        <p:spPr>
          <a:xfrm flipH="1">
            <a:off x="9014400" y="2119663"/>
            <a:ext cx="1432800" cy="385937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52861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E98328-33CD-CF40-904C-A001922D0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LEDs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8E751E-3D2A-8E40-8903-A2162D4188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will design your LED from scratch!</a:t>
            </a:r>
          </a:p>
          <a:p>
            <a:r>
              <a:rPr lang="en-US" dirty="0"/>
              <a:t>Draw an appropriate symbol (look online for examples)</a:t>
            </a:r>
          </a:p>
          <a:p>
            <a:r>
              <a:rPr lang="en-US" dirty="0"/>
              <a:t>Pay careful attention to orientation.</a:t>
            </a:r>
          </a:p>
          <a:p>
            <a:r>
              <a:rPr lang="en-US" dirty="0"/>
              <a:t>Do not confuse the cathode and the anode </a:t>
            </a:r>
          </a:p>
          <a:p>
            <a:r>
              <a:rPr lang="en-US" dirty="0"/>
              <a:t>Correct orientation should be clear on the schematic symbol and the package.</a:t>
            </a:r>
          </a:p>
        </p:txBody>
      </p:sp>
    </p:spTree>
    <p:extLst>
      <p:ext uri="{BB962C8B-B14F-4D97-AF65-F5344CB8AC3E}">
        <p14:creationId xmlns:p14="http://schemas.microsoft.com/office/powerpoint/2010/main" val="26656280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21C66-8068-464E-87D1-008D4A8E7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FCE7DC-B449-1941-8457-7EC3AA8A21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1669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90A5A-5827-5D41-8422-580208E1A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and Lab Walk Through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C5E70A-91B5-6649-877B-B497D65F7C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MOSFET</a:t>
            </a:r>
          </a:p>
          <a:p>
            <a:pPr lvl="1"/>
            <a:r>
              <a:rPr lang="en-US"/>
              <a:t>Part generator</a:t>
            </a:r>
            <a:endParaRPr lang="en-US" dirty="0"/>
          </a:p>
          <a:p>
            <a:pPr lvl="1"/>
            <a:r>
              <a:rPr lang="en-US" dirty="0"/>
              <a:t>Symbol</a:t>
            </a:r>
          </a:p>
          <a:p>
            <a:pPr lvl="1"/>
            <a:r>
              <a:rPr lang="en-US" dirty="0"/>
              <a:t>Package</a:t>
            </a:r>
          </a:p>
          <a:p>
            <a:pPr lvl="1"/>
            <a:r>
              <a:rPr lang="en-US" dirty="0"/>
              <a:t>Device</a:t>
            </a:r>
          </a:p>
          <a:p>
            <a:r>
              <a:rPr lang="en-US" dirty="0"/>
              <a:t>IMU</a:t>
            </a:r>
          </a:p>
          <a:p>
            <a:pPr lvl="1"/>
            <a:r>
              <a:rPr lang="en-US" dirty="0"/>
              <a:t>Symbol </a:t>
            </a:r>
          </a:p>
          <a:p>
            <a:pPr lvl="1"/>
            <a:r>
              <a:rPr lang="en-US" dirty="0"/>
              <a:t>Package</a:t>
            </a:r>
          </a:p>
          <a:p>
            <a:pPr lvl="1"/>
            <a:r>
              <a:rPr lang="en-US" dirty="0"/>
              <a:t>Device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1577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85A1A9-665F-444F-959A-71A4D9B2E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1C8917-2E25-0047-B6F2-C6BC32504F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Lecture was about 30 minutes of questions + 1 hour of new material.</a:t>
            </a:r>
          </a:p>
        </p:txBody>
      </p:sp>
    </p:spTree>
    <p:extLst>
      <p:ext uri="{BB962C8B-B14F-4D97-AF65-F5344CB8AC3E}">
        <p14:creationId xmlns:p14="http://schemas.microsoft.com/office/powerpoint/2010/main" val="1653234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Building a PCB Footprint Demo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Dr. Steven Swanson</a:t>
            </a:r>
          </a:p>
          <a:p>
            <a:r>
              <a:rPr lang="en-US" dirty="0"/>
              <a:t>CSE176e/276e</a:t>
            </a:r>
          </a:p>
          <a:p>
            <a:r>
              <a:rPr lang="en-US" dirty="0" err="1"/>
              <a:t>swanson@cs.ucsd.edu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082080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Building a PCB Schematic Symbol Demo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Dr. Steven Swanson</a:t>
            </a:r>
          </a:p>
          <a:p>
            <a:r>
              <a:rPr lang="en-US" dirty="0"/>
              <a:t>CSE176e/276e</a:t>
            </a:r>
          </a:p>
          <a:p>
            <a:r>
              <a:rPr lang="en-US" dirty="0" err="1"/>
              <a:t>swanson@cs.ucsd.edu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4144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Building a PCB Device Demo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Dr. Steven Swanson</a:t>
            </a:r>
          </a:p>
          <a:p>
            <a:r>
              <a:rPr lang="en-US" dirty="0"/>
              <a:t>CSE176e/276e</a:t>
            </a:r>
          </a:p>
          <a:p>
            <a:r>
              <a:rPr lang="en-US" dirty="0" err="1"/>
              <a:t>swanson@cs.ucsd.edu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96406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113C7-2298-9448-8E87-343F8561C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Designing for Correctness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65C189-D187-554D-B534-E4A553CDD6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524000"/>
            <a:ext cx="8286572" cy="4602164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Building correct libraries can be hard</a:t>
            </a:r>
          </a:p>
          <a:p>
            <a:pPr lvl="1"/>
            <a:r>
              <a:rPr lang="en-US" dirty="0"/>
              <a:t>It’s very easy to introduce bugs in your library</a:t>
            </a:r>
          </a:p>
          <a:p>
            <a:pPr lvl="1"/>
            <a:r>
              <a:rPr lang="en-US" dirty="0"/>
              <a:t>It can be very hard to find bugs in your library.</a:t>
            </a:r>
          </a:p>
          <a:p>
            <a:r>
              <a:rPr lang="en-US" dirty="0"/>
              <a:t>Your goal is to make it as easy as possible to verify your library’s correctness</a:t>
            </a:r>
          </a:p>
          <a:p>
            <a:r>
              <a:rPr lang="en-US" dirty="0"/>
              <a:t>Copy/mimic the datasheet as much as you can </a:t>
            </a:r>
          </a:p>
          <a:p>
            <a:pPr lvl="1"/>
            <a:r>
              <a:rPr lang="en-US" dirty="0"/>
              <a:t>Pin names</a:t>
            </a:r>
          </a:p>
          <a:p>
            <a:pPr lvl="1"/>
            <a:r>
              <a:rPr lang="en-US" dirty="0"/>
              <a:t>Pin order</a:t>
            </a:r>
          </a:p>
          <a:p>
            <a:pPr lvl="1"/>
            <a:r>
              <a:rPr lang="en-US" dirty="0"/>
              <a:t>Part orientation</a:t>
            </a:r>
          </a:p>
          <a:p>
            <a:r>
              <a:rPr lang="en-US" dirty="0"/>
              <a:t>This minimizes errors and makes it easy to check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14156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PCB Libraries: Symbols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10972800" cy="31560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Schematic representation of the component</a:t>
            </a:r>
          </a:p>
          <a:p>
            <a:r>
              <a:rPr lang="en-US" dirty="0"/>
              <a:t>Electrical connection points </a:t>
            </a:r>
            <a:r>
              <a:rPr lang="mr-IN" dirty="0"/>
              <a:t>–</a:t>
            </a:r>
            <a:r>
              <a:rPr lang="en-US" dirty="0"/>
              <a:t> “pins”</a:t>
            </a:r>
          </a:p>
          <a:p>
            <a:r>
              <a:rPr lang="en-US" dirty="0"/>
              <a:t>Generic symbols: resistors, capacitors, etc.</a:t>
            </a:r>
          </a:p>
          <a:p>
            <a:r>
              <a:rPr lang="en-US" dirty="0"/>
              <a:t>Specific symbols: e.g., Atmega128RF</a:t>
            </a:r>
          </a:p>
          <a:p>
            <a:r>
              <a:rPr lang="en-US" dirty="0"/>
              <a:t>Documentation, labels, etc.</a:t>
            </a:r>
          </a:p>
          <a:p>
            <a:r>
              <a:rPr lang="en-US" dirty="0"/>
              <a:t>Organized for ease of use and readability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907" y="4809064"/>
            <a:ext cx="1735639" cy="15716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5003314"/>
            <a:ext cx="1974637" cy="136506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0174" y="5459957"/>
            <a:ext cx="1873250" cy="42860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5297" y="4961942"/>
            <a:ext cx="953803" cy="14382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8984890-E82F-F245-B8B5-765C53046912}"/>
              </a:ext>
            </a:extLst>
          </p:cNvPr>
          <p:cNvSpPr txBox="1"/>
          <p:nvPr/>
        </p:nvSpPr>
        <p:spPr>
          <a:xfrm>
            <a:off x="734400" y="6380689"/>
            <a:ext cx="867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Battery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348415-0DEC-724D-B600-41CA81A43F76}"/>
              </a:ext>
            </a:extLst>
          </p:cNvPr>
          <p:cNvSpPr txBox="1"/>
          <p:nvPr/>
        </p:nvSpPr>
        <p:spPr>
          <a:xfrm>
            <a:off x="2882986" y="6380689"/>
            <a:ext cx="927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Resistor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7FAFE5-2DE0-4948-933D-82E8AFD5804B}"/>
              </a:ext>
            </a:extLst>
          </p:cNvPr>
          <p:cNvSpPr txBox="1"/>
          <p:nvPr/>
        </p:nvSpPr>
        <p:spPr>
          <a:xfrm>
            <a:off x="4921773" y="6380689"/>
            <a:ext cx="53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F3E68D-3AA2-5041-8E99-77F60B66AD82}"/>
              </a:ext>
            </a:extLst>
          </p:cNvPr>
          <p:cNvSpPr txBox="1"/>
          <p:nvPr/>
        </p:nvSpPr>
        <p:spPr>
          <a:xfrm>
            <a:off x="5988210" y="6380689"/>
            <a:ext cx="2190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Our voltage regulator</a:t>
            </a:r>
          </a:p>
        </p:txBody>
      </p:sp>
    </p:spTree>
    <p:extLst>
      <p:ext uri="{BB962C8B-B14F-4D97-AF65-F5344CB8AC3E}">
        <p14:creationId xmlns:p14="http://schemas.microsoft.com/office/powerpoint/2010/main" val="14740684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488F6A7-3D72-3C43-A58B-7875639E9996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/>
          <a:stretch>
            <a:fillRect/>
          </a:stretch>
        </p:blipFill>
        <p:spPr>
          <a:xfrm>
            <a:off x="7691213" y="540047"/>
            <a:ext cx="3993735" cy="1797181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 A Resistor Symbol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5870400" cy="4602164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Human-readable representation of the part</a:t>
            </a:r>
          </a:p>
          <a:p>
            <a:r>
              <a:rPr lang="en-US" dirty="0"/>
              <a:t>Has the standard resistor “zig zag”</a:t>
            </a:r>
          </a:p>
          <a:p>
            <a:r>
              <a:rPr lang="en-US" dirty="0"/>
              <a:t>Two ‘pins’ </a:t>
            </a:r>
          </a:p>
          <a:p>
            <a:pPr lvl="1"/>
            <a:r>
              <a:rPr lang="en-US" dirty="0"/>
              <a:t>Pas 1</a:t>
            </a:r>
          </a:p>
          <a:p>
            <a:pPr lvl="1"/>
            <a:r>
              <a:rPr lang="en-US" dirty="0"/>
              <a:t>Pas 2</a:t>
            </a:r>
          </a:p>
          <a:p>
            <a:r>
              <a:rPr lang="en-US" dirty="0"/>
              <a:t>And place holders for documentation</a:t>
            </a:r>
          </a:p>
          <a:p>
            <a:pPr lvl="1"/>
            <a:r>
              <a:rPr lang="en-US" dirty="0"/>
              <a:t>&gt;NAME – e.g. “R6”</a:t>
            </a:r>
          </a:p>
          <a:p>
            <a:pPr lvl="1"/>
            <a:r>
              <a:rPr lang="en-US" dirty="0"/>
              <a:t>&gt;VALUE – e.g. “200Ohms”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97364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PCB Libraries: Packages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108800"/>
            <a:ext cx="9247200" cy="3346376"/>
          </a:xfrm>
        </p:spPr>
        <p:txBody>
          <a:bodyPr>
            <a:normAutofit fontScale="92500" lnSpcReduction="20000"/>
          </a:bodyPr>
          <a:lstStyle/>
          <a:p>
            <a:r>
              <a:rPr lang="en-US" sz="2800" dirty="0"/>
              <a:t>Mechanical description of the part</a:t>
            </a:r>
          </a:p>
          <a:p>
            <a:pPr lvl="1"/>
            <a:r>
              <a:rPr lang="en-US" sz="2400" dirty="0"/>
              <a:t>Electrical connections (i.e., pads and SMDs)</a:t>
            </a:r>
          </a:p>
          <a:p>
            <a:pPr lvl="1"/>
            <a:r>
              <a:rPr lang="en-US" sz="2400" dirty="0"/>
              <a:t>”</a:t>
            </a:r>
            <a:r>
              <a:rPr lang="en-US" sz="2400" dirty="0" err="1"/>
              <a:t>keepouts</a:t>
            </a:r>
            <a:r>
              <a:rPr lang="en-US" sz="2400" dirty="0"/>
              <a:t>” (i.e., the space the occupy)</a:t>
            </a:r>
          </a:p>
          <a:p>
            <a:pPr lvl="1"/>
            <a:r>
              <a:rPr lang="en-US" sz="2400" dirty="0"/>
              <a:t>Documentation (e.g., an outline to guide placement, reference designators, user documentation)</a:t>
            </a:r>
          </a:p>
          <a:p>
            <a:r>
              <a:rPr lang="en-US" sz="2800" dirty="0"/>
              <a:t>Generic packages</a:t>
            </a:r>
          </a:p>
          <a:p>
            <a:pPr lvl="1"/>
            <a:r>
              <a:rPr lang="en-US" sz="2400" dirty="0"/>
              <a:t>e.g., 0805 Resistor (there are 1000s of kinds of these)</a:t>
            </a:r>
          </a:p>
          <a:p>
            <a:r>
              <a:rPr lang="en-US" sz="2800" dirty="0"/>
              <a:t>Specific packages</a:t>
            </a:r>
          </a:p>
          <a:p>
            <a:pPr lvl="1"/>
            <a:r>
              <a:rPr lang="en-US" sz="2400" dirty="0"/>
              <a:t>e.g., Atmegat128RF (there’s just one kind)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772" y="4853498"/>
            <a:ext cx="3000375" cy="126645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6280" y="4923331"/>
            <a:ext cx="2332823" cy="119662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7314" y="4570816"/>
            <a:ext cx="1447799" cy="183181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6351E2B-687A-814F-9FA9-948656A36AE5}"/>
              </a:ext>
            </a:extLst>
          </p:cNvPr>
          <p:cNvSpPr txBox="1"/>
          <p:nvPr/>
        </p:nvSpPr>
        <p:spPr>
          <a:xfrm>
            <a:off x="898071" y="6290678"/>
            <a:ext cx="1895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 “chip” antenna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D24F062-5189-354A-8BC3-0B0322F3C523}"/>
              </a:ext>
            </a:extLst>
          </p:cNvPr>
          <p:cNvSpPr txBox="1"/>
          <p:nvPr/>
        </p:nvSpPr>
        <p:spPr>
          <a:xfrm>
            <a:off x="3385488" y="6290678"/>
            <a:ext cx="2495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Standard SOT23 package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B30459-09A0-1647-9576-6E4266BDA66E}"/>
              </a:ext>
            </a:extLst>
          </p:cNvPr>
          <p:cNvSpPr txBox="1"/>
          <p:nvPr/>
        </p:nvSpPr>
        <p:spPr>
          <a:xfrm>
            <a:off x="6013645" y="6217968"/>
            <a:ext cx="2189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Programming Header</a:t>
            </a:r>
          </a:p>
        </p:txBody>
      </p:sp>
    </p:spTree>
    <p:extLst>
      <p:ext uri="{BB962C8B-B14F-4D97-AF65-F5344CB8AC3E}">
        <p14:creationId xmlns:p14="http://schemas.microsoft.com/office/powerpoint/2010/main" val="11216392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7D6F3-5787-5747-9D71-B0A771BB1C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Fusion360 Command 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FDA251-ED66-894B-8018-1E9C43DC4C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149790"/>
            <a:ext cx="7900657" cy="5632010"/>
          </a:xfrm>
        </p:spPr>
        <p:txBody>
          <a:bodyPr>
            <a:normAutofit/>
          </a:bodyPr>
          <a:lstStyle/>
          <a:p>
            <a:r>
              <a:rPr lang="en-US" sz="2400" dirty="0"/>
              <a:t>You can use your mouse to select tools in Fusion, but it’s slow.</a:t>
            </a:r>
          </a:p>
          <a:p>
            <a:r>
              <a:rPr lang="en-US" sz="2400" dirty="0"/>
              <a:t>Faster is to type commands using the command line</a:t>
            </a:r>
          </a:p>
          <a:p>
            <a:r>
              <a:rPr lang="en-US" sz="2400" dirty="0"/>
              <a:t>You can mouse of the tool pallet to get the command name</a:t>
            </a:r>
          </a:p>
          <a:p>
            <a:pPr lvl="1"/>
            <a:r>
              <a:rPr lang="en-US" sz="2000" dirty="0"/>
              <a:t>e.g., “move”, “copy”, ”info”, …</a:t>
            </a:r>
          </a:p>
          <a:p>
            <a:r>
              <a:rPr lang="en-US" sz="2400" dirty="0"/>
              <a:t>Then type ‘help &lt;name&gt;’ for help.</a:t>
            </a:r>
          </a:p>
          <a:p>
            <a:r>
              <a:rPr lang="en-US" sz="2400" dirty="0"/>
              <a:t>Or just type the name to select that tool. </a:t>
            </a:r>
          </a:p>
          <a:p>
            <a:r>
              <a:rPr lang="en-US" sz="2400" dirty="0"/>
              <a:t>This will save you hours over the course of the quarter.</a:t>
            </a:r>
          </a:p>
          <a:p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52FE32-7356-BB40-A04D-E889E36F4B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980" y="4573156"/>
            <a:ext cx="8344277" cy="1894035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5B864660-0F1C-1E41-AF17-BF5CA2D373A9}"/>
              </a:ext>
            </a:extLst>
          </p:cNvPr>
          <p:cNvSpPr/>
          <p:nvPr/>
        </p:nvSpPr>
        <p:spPr>
          <a:xfrm>
            <a:off x="5513560" y="5314384"/>
            <a:ext cx="2996697" cy="932507"/>
          </a:xfrm>
          <a:custGeom>
            <a:avLst/>
            <a:gdLst>
              <a:gd name="connsiteX0" fmla="*/ 0 w 2996697"/>
              <a:gd name="connsiteY0" fmla="*/ 466254 h 932507"/>
              <a:gd name="connsiteX1" fmla="*/ 1498349 w 2996697"/>
              <a:gd name="connsiteY1" fmla="*/ 0 h 932507"/>
              <a:gd name="connsiteX2" fmla="*/ 2996698 w 2996697"/>
              <a:gd name="connsiteY2" fmla="*/ 466254 h 932507"/>
              <a:gd name="connsiteX3" fmla="*/ 1498349 w 2996697"/>
              <a:gd name="connsiteY3" fmla="*/ 932508 h 932507"/>
              <a:gd name="connsiteX4" fmla="*/ 0 w 2996697"/>
              <a:gd name="connsiteY4" fmla="*/ 466254 h 9325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96697" h="932507" extrusionOk="0">
                <a:moveTo>
                  <a:pt x="0" y="466254"/>
                </a:moveTo>
                <a:cubicBezTo>
                  <a:pt x="-68366" y="166579"/>
                  <a:pt x="575855" y="35647"/>
                  <a:pt x="1498349" y="0"/>
                </a:cubicBezTo>
                <a:cubicBezTo>
                  <a:pt x="2375214" y="10389"/>
                  <a:pt x="2943014" y="210456"/>
                  <a:pt x="2996698" y="466254"/>
                </a:cubicBezTo>
                <a:cubicBezTo>
                  <a:pt x="2905394" y="812922"/>
                  <a:pt x="2307439" y="1034350"/>
                  <a:pt x="1498349" y="932508"/>
                </a:cubicBezTo>
                <a:cubicBezTo>
                  <a:pt x="630035" y="910186"/>
                  <a:pt x="48898" y="747123"/>
                  <a:pt x="0" y="466254"/>
                </a:cubicBezTo>
                <a:close/>
              </a:path>
            </a:pathLst>
          </a:custGeom>
          <a:noFill/>
          <a:ln w="57150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49842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8066400" cy="4602164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Units</a:t>
            </a:r>
          </a:p>
          <a:p>
            <a:pPr lvl="1"/>
            <a:r>
              <a:rPr lang="en-US" dirty="0"/>
              <a:t>We will mostly use mm in this class.</a:t>
            </a:r>
          </a:p>
          <a:p>
            <a:pPr lvl="1"/>
            <a:r>
              <a:rPr lang="en-US" dirty="0"/>
              <a:t>1mm is about 40mils (39.3700787, actually)</a:t>
            </a:r>
          </a:p>
          <a:p>
            <a:pPr lvl="1"/>
            <a:r>
              <a:rPr lang="en-US" dirty="0"/>
              <a:t>1in is exactly 25.4 mm.</a:t>
            </a:r>
          </a:p>
          <a:p>
            <a:pPr lvl="1"/>
            <a:r>
              <a:rPr lang="en-US" dirty="0"/>
              <a:t>Keep an eye on your units.</a:t>
            </a:r>
          </a:p>
          <a:p>
            <a:r>
              <a:rPr lang="en-US" dirty="0"/>
              <a:t>Exceptions</a:t>
            </a:r>
          </a:p>
          <a:p>
            <a:pPr lvl="1"/>
            <a:r>
              <a:rPr lang="en-US" dirty="0"/>
              <a:t>Fusion schematic symbols and schematics use inches</a:t>
            </a:r>
          </a:p>
          <a:p>
            <a:pPr lvl="1"/>
            <a:r>
              <a:rPr lang="en-US" dirty="0"/>
              <a:t>Lots of tutorials, documents, etc. use mils (1/1000 of an inch) or inches.</a:t>
            </a:r>
          </a:p>
          <a:p>
            <a:pPr lvl="1"/>
            <a:r>
              <a:rPr lang="en-US" dirty="0"/>
              <a:t>Breadboards and headers are typically 0.1” spacing (2.54mm)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7EE6C7-A259-984A-BA01-C1614D0EAF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6822" y="209516"/>
            <a:ext cx="1961721" cy="178063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FCB750F-F31D-9747-9C65-4C7DCB284A9E}"/>
              </a:ext>
            </a:extLst>
          </p:cNvPr>
          <p:cNvSpPr txBox="1"/>
          <p:nvPr/>
        </p:nvSpPr>
        <p:spPr>
          <a:xfrm>
            <a:off x="7289401" y="2075518"/>
            <a:ext cx="14965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Mars Climate Orbiter</a:t>
            </a:r>
          </a:p>
        </p:txBody>
      </p:sp>
    </p:spTree>
    <p:extLst>
      <p:ext uri="{BB962C8B-B14F-4D97-AF65-F5344CB8AC3E}">
        <p14:creationId xmlns:p14="http://schemas.microsoft.com/office/powerpoint/2010/main" val="235951765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heme/theme1.xml><?xml version="1.0" encoding="utf-8"?>
<a:theme xmlns:a="http://schemas.openxmlformats.org/drawingml/2006/main" name="Office Theme">
  <a:themeElements>
    <a:clrScheme name="UCSD">
      <a:dk1>
        <a:srgbClr val="162A46"/>
      </a:dk1>
      <a:lt1>
        <a:srgbClr val="FFFFFF"/>
      </a:lt1>
      <a:dk2>
        <a:srgbClr val="01639C"/>
      </a:dk2>
      <a:lt2>
        <a:srgbClr val="FFFFFF"/>
      </a:lt2>
      <a:accent1>
        <a:srgbClr val="23B8D1"/>
      </a:accent1>
      <a:accent2>
        <a:srgbClr val="73953E"/>
      </a:accent2>
      <a:accent3>
        <a:srgbClr val="FEE70C"/>
      </a:accent3>
      <a:accent4>
        <a:srgbClr val="EE8F00"/>
      </a:accent4>
      <a:accent5>
        <a:srgbClr val="B3ACA3"/>
      </a:accent5>
      <a:accent6>
        <a:srgbClr val="C79100"/>
      </a:accent6>
      <a:hlink>
        <a:srgbClr val="0329D7"/>
      </a:hlink>
      <a:folHlink>
        <a:srgbClr val="0229D7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92D050"/>
        </a:solidFill>
        <a:ln w="19050">
          <a:solidFill>
            <a:schemeClr val="bg1">
              <a:lumMod val="50000"/>
            </a:schemeClr>
          </a:solidFill>
        </a:ln>
      </a:spPr>
      <a:bodyPr rtlCol="0" anchor="ctr"/>
      <a:lstStyle>
        <a:defPPr algn="ctr">
          <a:defRPr sz="1600" dirty="0" err="1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NVSL Theme 2017" id="{D6E9A553-D005-9843-8B58-57C3B9C3396B}" vid="{225CCB03-3A51-A043-AC07-DD6D6725975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F3DBABC677EAC4EB89D0E5813CE1C97" ma:contentTypeVersion="6" ma:contentTypeDescription="Create a new document." ma:contentTypeScope="" ma:versionID="358351ca2fb9834b45991cd07a49fd66">
  <xsd:schema xmlns:xsd="http://www.w3.org/2001/XMLSchema" xmlns:xs="http://www.w3.org/2001/XMLSchema" xmlns:p="http://schemas.microsoft.com/office/2006/metadata/properties" xmlns:ns1="http://schemas.microsoft.com/sharepoint/v3" xmlns:ns2="38f6e7a2-40cf-4302-a1d0-9363e537b5a7" targetNamespace="http://schemas.microsoft.com/office/2006/metadata/properties" ma:root="true" ma:fieldsID="4bd887af3a8eb19969b1c3516fc1fc7f" ns1:_="" ns2:_="">
    <xsd:import namespace="http://schemas.microsoft.com/sharepoint/v3"/>
    <xsd:import namespace="38f6e7a2-40cf-4302-a1d0-9363e537b5a7"/>
    <xsd:element name="properties">
      <xsd:complexType>
        <xsd:sequence>
          <xsd:element name="documentManagement">
            <xsd:complexType>
              <xsd:all>
                <xsd:element ref="ns1:EmailSender" minOccurs="0"/>
                <xsd:element ref="ns1:EmailTo" minOccurs="0"/>
                <xsd:element ref="ns1:EmailCc" minOccurs="0"/>
                <xsd:element ref="ns1:EmailFrom" minOccurs="0"/>
                <xsd:element ref="ns1:EmailSubject" minOccurs="0"/>
                <xsd:element ref="ns1:PublishingStartDate" minOccurs="0"/>
                <xsd:element ref="ns1:PublishingExpirationDate" minOccurs="0"/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EmailSender" ma:index="8" nillable="true" ma:displayName="E-Mail Sender" ma:hidden="true" ma:internalName="EmailSender">
      <xsd:simpleType>
        <xsd:restriction base="dms:Note">
          <xsd:maxLength value="255"/>
        </xsd:restriction>
      </xsd:simpleType>
    </xsd:element>
    <xsd:element name="EmailTo" ma:index="9" nillable="true" ma:displayName="E-Mail To" ma:hidden="true" ma:internalName="EmailTo">
      <xsd:simpleType>
        <xsd:restriction base="dms:Note">
          <xsd:maxLength value="255"/>
        </xsd:restriction>
      </xsd:simpleType>
    </xsd:element>
    <xsd:element name="EmailCc" ma:index="10" nillable="true" ma:displayName="E-Mail Cc" ma:hidden="true" ma:internalName="EmailCc">
      <xsd:simpleType>
        <xsd:restriction base="dms:Note">
          <xsd:maxLength value="255"/>
        </xsd:restriction>
      </xsd:simpleType>
    </xsd:element>
    <xsd:element name="EmailFrom" ma:index="11" nillable="true" ma:displayName="E-Mail From" ma:hidden="true" ma:internalName="EmailFrom">
      <xsd:simpleType>
        <xsd:restriction base="dms:Text"/>
      </xsd:simpleType>
    </xsd:element>
    <xsd:element name="EmailSubject" ma:index="12" nillable="true" ma:displayName="E-Mail Subject" ma:hidden="true" ma:internalName="EmailSubject">
      <xsd:simpleType>
        <xsd:restriction base="dms:Text"/>
      </xsd:simpleType>
    </xsd:element>
    <xsd:element name="PublishingStartDate" ma:index="13" nillable="true" ma:displayName="Scheduling Start Date" ma:internalName="PublishingStartDate">
      <xsd:simpleType>
        <xsd:restriction base="dms:Unknown"/>
      </xsd:simpleType>
    </xsd:element>
    <xsd:element name="PublishingExpirationDate" ma:index="14" nillable="true" ma:displayName="Scheduling End Date" ma:internalName="PublishingExpirationDat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8f6e7a2-40cf-4302-a1d0-9363e537b5a7" elementFormDefault="qualified">
    <xsd:import namespace="http://schemas.microsoft.com/office/2006/documentManagement/types"/>
    <xsd:import namespace="http://schemas.microsoft.com/office/infopath/2007/PartnerControls"/>
    <xsd:element name="_dlc_DocId" ma:index="15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16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7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4.xml><?xml version="1.0" encoding="utf-8"?>
<p:properties xmlns:p="http://schemas.microsoft.com/office/2006/metadata/properties" xmlns:xsi="http://www.w3.org/2001/XMLSchema-instance">
  <documentManagement>
    <EmailTo xmlns="http://schemas.microsoft.com/sharepoint/v3">docs@archpoint.sctechies.com &amp;lt;docs@archpoint.sctechies.com&amp;gt;</EmailTo>
    <EmailSender xmlns="http://schemas.microsoft.com/sharepoint/v3">&lt;a href="mailto:acaulfie@cs.ucsd.edu"&gt;acaulfie@cs.ucsd.edu&lt;/a&gt;</EmailSender>
    <EmailFrom xmlns="http://schemas.microsoft.com/sharepoint/v3">Adrian Caulfield &lt;acaulfie@cs.ucsd.edu&gt;</EmailFrom>
    <EmailSubject xmlns="http://schemas.microsoft.com/sharepoint/v3">NVSL Slides Template</EmailSubject>
    <EmailCc xmlns="http://schemas.microsoft.com/sharepoint/v3" xsi:nil="true"/>
    <PublishingExpirationDate xmlns="http://schemas.microsoft.com/sharepoint/v3" xsi:nil="true"/>
    <PublishingStartDate xmlns="http://schemas.microsoft.com/sharepoint/v3" xsi:nil="true"/>
    <_dlc_DocId xmlns="38f6e7a2-40cf-4302-a1d0-9363e537b5a7">N65K4UY2P6DZ-8-1712</_dlc_DocId>
    <_dlc_DocIdUrl xmlns="38f6e7a2-40cf-4302-a1d0-9363e537b5a7">
      <Url>http://bit.ucsd.edu/Docs/_layouts/DocIdRedir.aspx?ID=N65K4UY2P6DZ-8-1712</Url>
      <Description>N65K4UY2P6DZ-8-1712</Description>
    </_dlc_DocIdUrl>
  </documentManagement>
</p:properties>
</file>

<file path=customXml/itemProps1.xml><?xml version="1.0" encoding="utf-8"?>
<ds:datastoreItem xmlns:ds="http://schemas.openxmlformats.org/officeDocument/2006/customXml" ds:itemID="{D0700612-5548-4C5F-B85B-1C0CBC7D8F7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38f6e7a2-40cf-4302-a1d0-9363e537b5a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FB7DEAC-7366-45DE-8D92-51FE4698563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BF90320-62F0-4599-85DC-D14AF5AC78B4}">
  <ds:schemaRefs>
    <ds:schemaRef ds:uri="http://schemas.microsoft.com/sharepoint/events"/>
  </ds:schemaRefs>
</ds:datastoreItem>
</file>

<file path=customXml/itemProps4.xml><?xml version="1.0" encoding="utf-8"?>
<ds:datastoreItem xmlns:ds="http://schemas.openxmlformats.org/officeDocument/2006/customXml" ds:itemID="{F4E55384-0535-4827-BEC9-C0AA0AB52BCA}">
  <ds:schemaRefs>
    <ds:schemaRef ds:uri="http://purl.org/dc/terms/"/>
    <ds:schemaRef ds:uri="http://purl.org/dc/elements/1.1/"/>
    <ds:schemaRef ds:uri="http://schemas.microsoft.com/office/2006/metadata/properties"/>
    <ds:schemaRef ds:uri="http://purl.org/dc/dcmitype/"/>
    <ds:schemaRef ds:uri="http://www.w3.org/XML/1998/namespace"/>
    <ds:schemaRef ds:uri="38f6e7a2-40cf-4302-a1d0-9363e537b5a7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schemas.microsoft.com/sharepoint/v3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19182</TotalTime>
  <Words>1318</Words>
  <Application>Microsoft Macintosh PowerPoint</Application>
  <PresentationFormat>Widescreen</PresentationFormat>
  <Paragraphs>246</Paragraphs>
  <Slides>39</Slides>
  <Notes>1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4" baseType="lpstr">
      <vt:lpstr>Arial</vt:lpstr>
      <vt:lpstr>Calibri</vt:lpstr>
      <vt:lpstr>Myriad Pro</vt:lpstr>
      <vt:lpstr>Myriad Pro Semibold</vt:lpstr>
      <vt:lpstr>Office Theme</vt:lpstr>
      <vt:lpstr>Agenda For today</vt:lpstr>
      <vt:lpstr>PCB Libraries:  Packages, Symbols, and Devices</vt:lpstr>
      <vt:lpstr>PCB Libraries</vt:lpstr>
      <vt:lpstr>Designing for Correctness</vt:lpstr>
      <vt:lpstr>PCB Libraries: Symbols</vt:lpstr>
      <vt:lpstr>Example:  A Resistor Symbol</vt:lpstr>
      <vt:lpstr>PCB Libraries: Packages</vt:lpstr>
      <vt:lpstr>The Fusion360 Command Line</vt:lpstr>
      <vt:lpstr>Units</vt:lpstr>
      <vt:lpstr>Working with Units in Fusion</vt:lpstr>
      <vt:lpstr>Example:  A Resistor Package</vt:lpstr>
      <vt:lpstr>Anatomy of a Package (Resistor)</vt:lpstr>
      <vt:lpstr>Anatomy of a Package (LED)</vt:lpstr>
      <vt:lpstr>Anatomy of a Package (Microcontroller)</vt:lpstr>
      <vt:lpstr>PCB Libraries: Devices and Variants</vt:lpstr>
      <vt:lpstr>PCB Libraries: Devices &amp; Variants</vt:lpstr>
      <vt:lpstr>Device Example: LED</vt:lpstr>
      <vt:lpstr>Symbol-to-Package Mapping &amp; Metadata</vt:lpstr>
      <vt:lpstr>Example: A Resistor</vt:lpstr>
      <vt:lpstr>Connecting Symbol Pins to Package Pads</vt:lpstr>
      <vt:lpstr>PCB Libraries:  Packages, Symbols, and Devices</vt:lpstr>
      <vt:lpstr>PowerPoint Presentation</vt:lpstr>
      <vt:lpstr>Building Parts in Fusion Lab Overview</vt:lpstr>
      <vt:lpstr>The Parts You Will Build</vt:lpstr>
      <vt:lpstr>Datasheets</vt:lpstr>
      <vt:lpstr>PowerPoint Presentation</vt:lpstr>
      <vt:lpstr>PowerPoint Presentation</vt:lpstr>
      <vt:lpstr>PowerPoint Presentation</vt:lpstr>
      <vt:lpstr>Tech Notes</vt:lpstr>
      <vt:lpstr>IMU Tech Notes</vt:lpstr>
      <vt:lpstr>MOSFET</vt:lpstr>
      <vt:lpstr>MOSFET Pad guidance in the datasheet</vt:lpstr>
      <vt:lpstr>The LEDs</vt:lpstr>
      <vt:lpstr>Questions?</vt:lpstr>
      <vt:lpstr>Demo and Lab Walk Through</vt:lpstr>
      <vt:lpstr>Next time</vt:lpstr>
      <vt:lpstr>Building a PCB Footprint Demo</vt:lpstr>
      <vt:lpstr>Building a PCB Schematic Symbol Demo</vt:lpstr>
      <vt:lpstr>Building a PCB Device Demo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NVSL Powerpoint Template</dc:title>
  <dc:creator>Swanson, Steven</dc:creator>
  <cp:lastModifiedBy>Swanson, Steven</cp:lastModifiedBy>
  <cp:revision>43</cp:revision>
  <cp:lastPrinted>2017-05-11T20:43:55Z</cp:lastPrinted>
  <dcterms:created xsi:type="dcterms:W3CDTF">2019-07-17T06:14:48Z</dcterms:created>
  <dcterms:modified xsi:type="dcterms:W3CDTF">2022-01-04T07:33:58Z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0x0101002F3DBABC677EAC4EB89D0E5813CE1C97</vt:lpwstr>
  </property>
  <property fmtid="{D5CDD505-2E9C-101B-9397-08002B2CF9AE}" pid="3" name="_dlc_DocIdItemGuid">
    <vt:lpwstr>672fea0e-6365-4b73-84cc-a1c7a9616c94</vt:lpwstr>
  </property>
</Properties>
</file>